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  <p:sldMasterId id="2147483685" r:id="rId2"/>
  </p:sldMasterIdLst>
  <p:notesMasterIdLst>
    <p:notesMasterId r:id="rId70"/>
  </p:notesMasterIdLst>
  <p:sldIdLst>
    <p:sldId id="256" r:id="rId3"/>
    <p:sldId id="269" r:id="rId4"/>
    <p:sldId id="270" r:id="rId5"/>
    <p:sldId id="335" r:id="rId6"/>
    <p:sldId id="272" r:id="rId7"/>
    <p:sldId id="273" r:id="rId8"/>
    <p:sldId id="274" r:id="rId9"/>
    <p:sldId id="275" r:id="rId10"/>
    <p:sldId id="336" r:id="rId11"/>
    <p:sldId id="337" r:id="rId12"/>
    <p:sldId id="338" r:id="rId13"/>
    <p:sldId id="339" r:id="rId14"/>
    <p:sldId id="34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341" r:id="rId28"/>
    <p:sldId id="342" r:id="rId29"/>
    <p:sldId id="343" r:id="rId30"/>
    <p:sldId id="296" r:id="rId31"/>
    <p:sldId id="344" r:id="rId32"/>
    <p:sldId id="345" r:id="rId33"/>
    <p:sldId id="299" r:id="rId34"/>
    <p:sldId id="346" r:id="rId35"/>
    <p:sldId id="347" r:id="rId36"/>
    <p:sldId id="302" r:id="rId37"/>
    <p:sldId id="348" r:id="rId38"/>
    <p:sldId id="349" r:id="rId39"/>
    <p:sldId id="350" r:id="rId40"/>
    <p:sldId id="351" r:id="rId41"/>
    <p:sldId id="363" r:id="rId42"/>
    <p:sldId id="352" r:id="rId43"/>
    <p:sldId id="353" r:id="rId44"/>
    <p:sldId id="310" r:id="rId45"/>
    <p:sldId id="354" r:id="rId46"/>
    <p:sldId id="355" r:id="rId47"/>
    <p:sldId id="356" r:id="rId48"/>
    <p:sldId id="357" r:id="rId49"/>
    <p:sldId id="315" r:id="rId50"/>
    <p:sldId id="316" r:id="rId51"/>
    <p:sldId id="358" r:id="rId52"/>
    <p:sldId id="359" r:id="rId53"/>
    <p:sldId id="319" r:id="rId54"/>
    <p:sldId id="320" r:id="rId55"/>
    <p:sldId id="321" r:id="rId56"/>
    <p:sldId id="322" r:id="rId57"/>
    <p:sldId id="360" r:id="rId58"/>
    <p:sldId id="324" r:id="rId59"/>
    <p:sldId id="325" r:id="rId60"/>
    <p:sldId id="326" r:id="rId61"/>
    <p:sldId id="327" r:id="rId62"/>
    <p:sldId id="328" r:id="rId63"/>
    <p:sldId id="329" r:id="rId64"/>
    <p:sldId id="361" r:id="rId65"/>
    <p:sldId id="362" r:id="rId66"/>
    <p:sldId id="332" r:id="rId67"/>
    <p:sldId id="333" r:id="rId68"/>
    <p:sldId id="334" r:id="rId6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4"/>
    <p:restoredTop sz="94676"/>
  </p:normalViewPr>
  <p:slideViewPr>
    <p:cSldViewPr snapToGrid="0" snapToObjects="1">
      <p:cViewPr>
        <p:scale>
          <a:sx n="96" d="100"/>
          <a:sy n="96" d="100"/>
        </p:scale>
        <p:origin x="-1986" y="-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EA257-AF42-48FE-AEC0-149CB6CCD071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B8894-57F6-42E8-A386-F9A8AA3EE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50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731DE-9F9E-4E85-A96F-2C825B4E35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722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731DE-9F9E-4E85-A96F-2C825B4E359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41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731DE-9F9E-4E85-A96F-2C825B4E359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412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731DE-9F9E-4E85-A96F-2C825B4E359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412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731DE-9F9E-4E85-A96F-2C825B4E3596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3412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731DE-9F9E-4E85-A96F-2C825B4E3596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3412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731DE-9F9E-4E85-A96F-2C825B4E3596}" type="slidenum">
              <a:rPr lang="en-US" smtClean="0">
                <a:solidFill>
                  <a:prstClr val="black"/>
                </a:solidFill>
              </a:rPr>
              <a:pPr/>
              <a:t>52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3412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731DE-9F9E-4E85-A96F-2C825B4E3596}" type="slidenum">
              <a:rPr lang="en-US" smtClean="0">
                <a:solidFill>
                  <a:prstClr val="black"/>
                </a:solidFill>
              </a:rPr>
              <a:pPr/>
              <a:t>53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3412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731DE-9F9E-4E85-A96F-2C825B4E3596}" type="slidenum">
              <a:rPr lang="en-US" smtClean="0">
                <a:solidFill>
                  <a:prstClr val="black"/>
                </a:solidFill>
              </a:rPr>
              <a:pPr/>
              <a:t>55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3412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731DE-9F9E-4E85-A96F-2C825B4E3596}" type="slidenum">
              <a:rPr lang="en-US" smtClean="0">
                <a:solidFill>
                  <a:prstClr val="black"/>
                </a:solidFill>
              </a:rPr>
              <a:pPr/>
              <a:t>57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3412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731DE-9F9E-4E85-A96F-2C825B4E3596}" type="slidenum">
              <a:rPr lang="en-US" smtClean="0">
                <a:solidFill>
                  <a:prstClr val="black"/>
                </a:solidFill>
              </a:rPr>
              <a:pPr/>
              <a:t>58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341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731DE-9F9E-4E85-A96F-2C825B4E35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512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731DE-9F9E-4E85-A96F-2C825B4E3596}" type="slidenum">
              <a:rPr lang="en-US" smtClean="0">
                <a:solidFill>
                  <a:prstClr val="black"/>
                </a:solidFill>
              </a:rPr>
              <a:pPr/>
              <a:t>59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3412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731DE-9F9E-4E85-A96F-2C825B4E3596}" type="slidenum">
              <a:rPr lang="en-US" smtClean="0">
                <a:solidFill>
                  <a:prstClr val="black"/>
                </a:solidFill>
              </a:rPr>
              <a:pPr/>
              <a:t>61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3412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731DE-9F9E-4E85-A96F-2C825B4E3596}" type="slidenum">
              <a:rPr lang="en-US" smtClean="0">
                <a:solidFill>
                  <a:prstClr val="black"/>
                </a:solidFill>
              </a:rPr>
              <a:pPr/>
              <a:t>62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3412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731DE-9F9E-4E85-A96F-2C825B4E3596}" type="slidenum">
              <a:rPr lang="en-US" smtClean="0">
                <a:solidFill>
                  <a:prstClr val="black"/>
                </a:solidFill>
              </a:rPr>
              <a:pPr/>
              <a:t>65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3412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731DE-9F9E-4E85-A96F-2C825B4E3596}" type="slidenum">
              <a:rPr lang="en-US" smtClean="0">
                <a:solidFill>
                  <a:prstClr val="black"/>
                </a:solidFill>
              </a:rPr>
              <a:pPr/>
              <a:t>66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341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731DE-9F9E-4E85-A96F-2C825B4E35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41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731DE-9F9E-4E85-A96F-2C825B4E35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41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731DE-9F9E-4E85-A96F-2C825B4E35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41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731DE-9F9E-4E85-A96F-2C825B4E35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41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731DE-9F9E-4E85-A96F-2C825B4E359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41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731DE-9F9E-4E85-A96F-2C825B4E359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41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731DE-9F9E-4E85-A96F-2C825B4E359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41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Page DO NO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5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62" y="6248095"/>
            <a:ext cx="1157357" cy="86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0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9440-6880-4911-A168-03296AB4881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DEF6D-3BD0-486A-ABE4-1F0DB2FC0A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67056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defTabSz="914400">
              <a:defRPr/>
            </a:pPr>
            <a:fld id="{D3FDEF6D-3BD0-486A-ABE4-1F0DB2FC0A79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algn="r" defTabSz="914400">
                <a:defRPr/>
              </a:pPr>
              <a:t>‹#›</a:t>
            </a:fld>
            <a:endParaRPr lang="en-US" sz="1200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2" name="Content Placeholder 2"/>
          <p:cNvSpPr>
            <a:spLocks noGrp="1"/>
          </p:cNvSpPr>
          <p:nvPr userDrawn="1">
            <p:ph idx="1"/>
          </p:nvPr>
        </p:nvSpPr>
        <p:spPr>
          <a:xfrm>
            <a:off x="152400" y="1143001"/>
            <a:ext cx="8839200" cy="4724400"/>
          </a:xfrm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endParaRPr lang="en-US" dirty="0">
              <a:solidFill>
                <a:srgbClr val="00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3" name="Title 1"/>
          <p:cNvSpPr>
            <a:spLocks noGrp="1"/>
          </p:cNvSpPr>
          <p:nvPr>
            <p:ph type="ctrTitle"/>
          </p:nvPr>
        </p:nvSpPr>
        <p:spPr>
          <a:xfrm>
            <a:off x="2133600" y="-76200"/>
            <a:ext cx="4495800" cy="1219200"/>
          </a:xfrm>
        </p:spPr>
        <p:txBody>
          <a:bodyPr>
            <a:normAutofit/>
          </a:bodyPr>
          <a:lstStyle>
            <a:lvl1pPr algn="ctr">
              <a:defRPr sz="3200" b="1" i="1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23" name="Picture 1" descr="OGE_rgb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514"/>
            <a:ext cx="19716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Group 28"/>
          <p:cNvGrpSpPr/>
          <p:nvPr userDrawn="1"/>
        </p:nvGrpSpPr>
        <p:grpSpPr>
          <a:xfrm>
            <a:off x="152400" y="838200"/>
            <a:ext cx="8763000" cy="420687"/>
            <a:chOff x="152400" y="838200"/>
            <a:chExt cx="8763000" cy="420687"/>
          </a:xfrm>
        </p:grpSpPr>
        <p:grpSp>
          <p:nvGrpSpPr>
            <p:cNvPr id="30" name="Group 29"/>
            <p:cNvGrpSpPr>
              <a:grpSpLocks/>
            </p:cNvGrpSpPr>
            <p:nvPr userDrawn="1"/>
          </p:nvGrpSpPr>
          <p:grpSpPr bwMode="auto">
            <a:xfrm>
              <a:off x="152400" y="1050925"/>
              <a:ext cx="4114800" cy="92075"/>
              <a:chOff x="5254" y="776"/>
              <a:chExt cx="2100" cy="146"/>
            </a:xfrm>
          </p:grpSpPr>
          <p:sp>
            <p:nvSpPr>
              <p:cNvPr id="51" name="Freeform 3"/>
              <p:cNvSpPr>
                <a:spLocks/>
              </p:cNvSpPr>
              <p:nvPr/>
            </p:nvSpPr>
            <p:spPr bwMode="auto">
              <a:xfrm>
                <a:off x="5254" y="776"/>
                <a:ext cx="2100" cy="1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99" y="0"/>
                  </a:cxn>
                  <a:cxn ang="0">
                    <a:pos x="2099" y="146"/>
                  </a:cxn>
                  <a:cxn ang="0">
                    <a:pos x="0" y="146"/>
                  </a:cxn>
                  <a:cxn ang="0">
                    <a:pos x="0" y="0"/>
                  </a:cxn>
                </a:cxnLst>
                <a:rect l="0" t="0" r="r" b="b"/>
                <a:pathLst>
                  <a:path w="2100" h="146">
                    <a:moveTo>
                      <a:pt x="0" y="0"/>
                    </a:moveTo>
                    <a:lnTo>
                      <a:pt x="2099" y="0"/>
                    </a:lnTo>
                    <a:lnTo>
                      <a:pt x="2099" y="146"/>
                    </a:lnTo>
                    <a:lnTo>
                      <a:pt x="0" y="14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D850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1" name="Group 6"/>
            <p:cNvGrpSpPr>
              <a:grpSpLocks/>
            </p:cNvGrpSpPr>
            <p:nvPr userDrawn="1"/>
          </p:nvGrpSpPr>
          <p:grpSpPr bwMode="auto">
            <a:xfrm>
              <a:off x="4310742" y="838200"/>
              <a:ext cx="457200" cy="420687"/>
              <a:chOff x="7668" y="602"/>
              <a:chExt cx="444" cy="423"/>
            </a:xfrm>
          </p:grpSpPr>
          <p:sp>
            <p:nvSpPr>
              <p:cNvPr id="48" name="Freeform 7"/>
              <p:cNvSpPr>
                <a:spLocks/>
              </p:cNvSpPr>
              <p:nvPr/>
            </p:nvSpPr>
            <p:spPr bwMode="auto">
              <a:xfrm>
                <a:off x="7668" y="602"/>
                <a:ext cx="444" cy="423"/>
              </a:xfrm>
              <a:custGeom>
                <a:avLst/>
                <a:gdLst/>
                <a:ahLst/>
                <a:cxnLst>
                  <a:cxn ang="0">
                    <a:pos x="445" y="162"/>
                  </a:cxn>
                  <a:cxn ang="0">
                    <a:pos x="0" y="162"/>
                  </a:cxn>
                  <a:cxn ang="0">
                    <a:pos x="138" y="261"/>
                  </a:cxn>
                  <a:cxn ang="0">
                    <a:pos x="85" y="423"/>
                  </a:cxn>
                  <a:cxn ang="0">
                    <a:pos x="222" y="323"/>
                  </a:cxn>
                  <a:cxn ang="0">
                    <a:pos x="327" y="323"/>
                  </a:cxn>
                  <a:cxn ang="0">
                    <a:pos x="307" y="261"/>
                  </a:cxn>
                  <a:cxn ang="0">
                    <a:pos x="445" y="162"/>
                  </a:cxn>
                </a:cxnLst>
                <a:rect l="0" t="0" r="r" b="b"/>
                <a:pathLst>
                  <a:path w="444" h="423">
                    <a:moveTo>
                      <a:pt x="445" y="162"/>
                    </a:moveTo>
                    <a:lnTo>
                      <a:pt x="0" y="162"/>
                    </a:lnTo>
                    <a:lnTo>
                      <a:pt x="138" y="261"/>
                    </a:lnTo>
                    <a:lnTo>
                      <a:pt x="85" y="423"/>
                    </a:lnTo>
                    <a:lnTo>
                      <a:pt x="222" y="323"/>
                    </a:lnTo>
                    <a:lnTo>
                      <a:pt x="327" y="323"/>
                    </a:lnTo>
                    <a:lnTo>
                      <a:pt x="307" y="261"/>
                    </a:lnTo>
                    <a:lnTo>
                      <a:pt x="445" y="162"/>
                    </a:lnTo>
                  </a:path>
                </a:pathLst>
              </a:custGeom>
              <a:solidFill>
                <a:srgbClr val="AD850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8"/>
              <p:cNvSpPr>
                <a:spLocks/>
              </p:cNvSpPr>
              <p:nvPr/>
            </p:nvSpPr>
            <p:spPr bwMode="auto">
              <a:xfrm>
                <a:off x="7668" y="602"/>
                <a:ext cx="444" cy="423"/>
              </a:xfrm>
              <a:custGeom>
                <a:avLst/>
                <a:gdLst/>
                <a:ahLst/>
                <a:cxnLst>
                  <a:cxn ang="0">
                    <a:pos x="327" y="323"/>
                  </a:cxn>
                  <a:cxn ang="0">
                    <a:pos x="222" y="323"/>
                  </a:cxn>
                  <a:cxn ang="0">
                    <a:pos x="360" y="423"/>
                  </a:cxn>
                  <a:cxn ang="0">
                    <a:pos x="327" y="323"/>
                  </a:cxn>
                </a:cxnLst>
                <a:rect l="0" t="0" r="r" b="b"/>
                <a:pathLst>
                  <a:path w="444" h="423">
                    <a:moveTo>
                      <a:pt x="327" y="323"/>
                    </a:moveTo>
                    <a:lnTo>
                      <a:pt x="222" y="323"/>
                    </a:lnTo>
                    <a:lnTo>
                      <a:pt x="360" y="423"/>
                    </a:lnTo>
                    <a:lnTo>
                      <a:pt x="327" y="323"/>
                    </a:lnTo>
                  </a:path>
                </a:pathLst>
              </a:custGeom>
              <a:solidFill>
                <a:srgbClr val="AD850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9"/>
              <p:cNvSpPr>
                <a:spLocks/>
              </p:cNvSpPr>
              <p:nvPr/>
            </p:nvSpPr>
            <p:spPr bwMode="auto">
              <a:xfrm>
                <a:off x="7668" y="602"/>
                <a:ext cx="444" cy="423"/>
              </a:xfrm>
              <a:custGeom>
                <a:avLst/>
                <a:gdLst/>
                <a:ahLst/>
                <a:cxnLst>
                  <a:cxn ang="0">
                    <a:pos x="222" y="0"/>
                  </a:cxn>
                  <a:cxn ang="0">
                    <a:pos x="170" y="162"/>
                  </a:cxn>
                  <a:cxn ang="0">
                    <a:pos x="275" y="162"/>
                  </a:cxn>
                  <a:cxn ang="0">
                    <a:pos x="222" y="0"/>
                  </a:cxn>
                </a:cxnLst>
                <a:rect l="0" t="0" r="r" b="b"/>
                <a:pathLst>
                  <a:path w="444" h="423">
                    <a:moveTo>
                      <a:pt x="222" y="0"/>
                    </a:moveTo>
                    <a:lnTo>
                      <a:pt x="170" y="162"/>
                    </a:lnTo>
                    <a:lnTo>
                      <a:pt x="275" y="162"/>
                    </a:lnTo>
                    <a:lnTo>
                      <a:pt x="222" y="0"/>
                    </a:lnTo>
                  </a:path>
                </a:pathLst>
              </a:custGeom>
              <a:solidFill>
                <a:srgbClr val="AD850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6" name="Group 2"/>
            <p:cNvGrpSpPr>
              <a:grpSpLocks/>
            </p:cNvGrpSpPr>
            <p:nvPr userDrawn="1"/>
          </p:nvGrpSpPr>
          <p:grpSpPr bwMode="auto">
            <a:xfrm>
              <a:off x="4800600" y="1052286"/>
              <a:ext cx="4114800" cy="92075"/>
              <a:chOff x="5254" y="776"/>
              <a:chExt cx="2100" cy="146"/>
            </a:xfrm>
          </p:grpSpPr>
          <p:sp>
            <p:nvSpPr>
              <p:cNvPr id="47" name="Freeform 3"/>
              <p:cNvSpPr>
                <a:spLocks/>
              </p:cNvSpPr>
              <p:nvPr/>
            </p:nvSpPr>
            <p:spPr bwMode="auto">
              <a:xfrm>
                <a:off x="5254" y="776"/>
                <a:ext cx="2100" cy="1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99" y="0"/>
                  </a:cxn>
                  <a:cxn ang="0">
                    <a:pos x="2099" y="146"/>
                  </a:cxn>
                  <a:cxn ang="0">
                    <a:pos x="0" y="146"/>
                  </a:cxn>
                  <a:cxn ang="0">
                    <a:pos x="0" y="0"/>
                  </a:cxn>
                </a:cxnLst>
                <a:rect l="0" t="0" r="r" b="b"/>
                <a:pathLst>
                  <a:path w="2100" h="146">
                    <a:moveTo>
                      <a:pt x="0" y="0"/>
                    </a:moveTo>
                    <a:lnTo>
                      <a:pt x="2099" y="0"/>
                    </a:lnTo>
                    <a:lnTo>
                      <a:pt x="2099" y="146"/>
                    </a:lnTo>
                    <a:lnTo>
                      <a:pt x="0" y="14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D850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52" name="Group 51"/>
          <p:cNvGrpSpPr/>
          <p:nvPr userDrawn="1"/>
        </p:nvGrpSpPr>
        <p:grpSpPr>
          <a:xfrm>
            <a:off x="152400" y="5903913"/>
            <a:ext cx="8763000" cy="420687"/>
            <a:chOff x="152400" y="838200"/>
            <a:chExt cx="8763000" cy="420687"/>
          </a:xfrm>
        </p:grpSpPr>
        <p:grpSp>
          <p:nvGrpSpPr>
            <p:cNvPr id="53" name="Group 35"/>
            <p:cNvGrpSpPr>
              <a:grpSpLocks/>
            </p:cNvGrpSpPr>
            <p:nvPr userDrawn="1"/>
          </p:nvGrpSpPr>
          <p:grpSpPr bwMode="auto">
            <a:xfrm>
              <a:off x="152400" y="1050925"/>
              <a:ext cx="4114800" cy="92075"/>
              <a:chOff x="5254" y="776"/>
              <a:chExt cx="2100" cy="146"/>
            </a:xfrm>
          </p:grpSpPr>
          <p:sp>
            <p:nvSpPr>
              <p:cNvPr id="60" name="Freeform 3"/>
              <p:cNvSpPr>
                <a:spLocks/>
              </p:cNvSpPr>
              <p:nvPr/>
            </p:nvSpPr>
            <p:spPr bwMode="auto">
              <a:xfrm>
                <a:off x="5254" y="776"/>
                <a:ext cx="2100" cy="1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99" y="0"/>
                  </a:cxn>
                  <a:cxn ang="0">
                    <a:pos x="2099" y="146"/>
                  </a:cxn>
                  <a:cxn ang="0">
                    <a:pos x="0" y="146"/>
                  </a:cxn>
                  <a:cxn ang="0">
                    <a:pos x="0" y="0"/>
                  </a:cxn>
                </a:cxnLst>
                <a:rect l="0" t="0" r="r" b="b"/>
                <a:pathLst>
                  <a:path w="2100" h="146">
                    <a:moveTo>
                      <a:pt x="0" y="0"/>
                    </a:moveTo>
                    <a:lnTo>
                      <a:pt x="2099" y="0"/>
                    </a:lnTo>
                    <a:lnTo>
                      <a:pt x="2099" y="146"/>
                    </a:lnTo>
                    <a:lnTo>
                      <a:pt x="0" y="14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D850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4" name="Group 6"/>
            <p:cNvGrpSpPr>
              <a:grpSpLocks/>
            </p:cNvGrpSpPr>
            <p:nvPr userDrawn="1"/>
          </p:nvGrpSpPr>
          <p:grpSpPr bwMode="auto">
            <a:xfrm>
              <a:off x="4310742" y="838200"/>
              <a:ext cx="457200" cy="420687"/>
              <a:chOff x="7668" y="602"/>
              <a:chExt cx="444" cy="423"/>
            </a:xfrm>
          </p:grpSpPr>
          <p:sp>
            <p:nvSpPr>
              <p:cNvPr id="57" name="Freeform 7"/>
              <p:cNvSpPr>
                <a:spLocks/>
              </p:cNvSpPr>
              <p:nvPr/>
            </p:nvSpPr>
            <p:spPr bwMode="auto">
              <a:xfrm>
                <a:off x="7668" y="602"/>
                <a:ext cx="444" cy="423"/>
              </a:xfrm>
              <a:custGeom>
                <a:avLst/>
                <a:gdLst/>
                <a:ahLst/>
                <a:cxnLst>
                  <a:cxn ang="0">
                    <a:pos x="445" y="162"/>
                  </a:cxn>
                  <a:cxn ang="0">
                    <a:pos x="0" y="162"/>
                  </a:cxn>
                  <a:cxn ang="0">
                    <a:pos x="138" y="261"/>
                  </a:cxn>
                  <a:cxn ang="0">
                    <a:pos x="85" y="423"/>
                  </a:cxn>
                  <a:cxn ang="0">
                    <a:pos x="222" y="323"/>
                  </a:cxn>
                  <a:cxn ang="0">
                    <a:pos x="327" y="323"/>
                  </a:cxn>
                  <a:cxn ang="0">
                    <a:pos x="307" y="261"/>
                  </a:cxn>
                  <a:cxn ang="0">
                    <a:pos x="445" y="162"/>
                  </a:cxn>
                </a:cxnLst>
                <a:rect l="0" t="0" r="r" b="b"/>
                <a:pathLst>
                  <a:path w="444" h="423">
                    <a:moveTo>
                      <a:pt x="445" y="162"/>
                    </a:moveTo>
                    <a:lnTo>
                      <a:pt x="0" y="162"/>
                    </a:lnTo>
                    <a:lnTo>
                      <a:pt x="138" y="261"/>
                    </a:lnTo>
                    <a:lnTo>
                      <a:pt x="85" y="423"/>
                    </a:lnTo>
                    <a:lnTo>
                      <a:pt x="222" y="323"/>
                    </a:lnTo>
                    <a:lnTo>
                      <a:pt x="327" y="323"/>
                    </a:lnTo>
                    <a:lnTo>
                      <a:pt x="307" y="261"/>
                    </a:lnTo>
                    <a:lnTo>
                      <a:pt x="445" y="162"/>
                    </a:lnTo>
                  </a:path>
                </a:pathLst>
              </a:custGeom>
              <a:solidFill>
                <a:srgbClr val="AD850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8"/>
              <p:cNvSpPr>
                <a:spLocks/>
              </p:cNvSpPr>
              <p:nvPr/>
            </p:nvSpPr>
            <p:spPr bwMode="auto">
              <a:xfrm>
                <a:off x="7668" y="602"/>
                <a:ext cx="444" cy="423"/>
              </a:xfrm>
              <a:custGeom>
                <a:avLst/>
                <a:gdLst/>
                <a:ahLst/>
                <a:cxnLst>
                  <a:cxn ang="0">
                    <a:pos x="327" y="323"/>
                  </a:cxn>
                  <a:cxn ang="0">
                    <a:pos x="222" y="323"/>
                  </a:cxn>
                  <a:cxn ang="0">
                    <a:pos x="360" y="423"/>
                  </a:cxn>
                  <a:cxn ang="0">
                    <a:pos x="327" y="323"/>
                  </a:cxn>
                </a:cxnLst>
                <a:rect l="0" t="0" r="r" b="b"/>
                <a:pathLst>
                  <a:path w="444" h="423">
                    <a:moveTo>
                      <a:pt x="327" y="323"/>
                    </a:moveTo>
                    <a:lnTo>
                      <a:pt x="222" y="323"/>
                    </a:lnTo>
                    <a:lnTo>
                      <a:pt x="360" y="423"/>
                    </a:lnTo>
                    <a:lnTo>
                      <a:pt x="327" y="323"/>
                    </a:lnTo>
                  </a:path>
                </a:pathLst>
              </a:custGeom>
              <a:solidFill>
                <a:srgbClr val="AD850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9"/>
              <p:cNvSpPr>
                <a:spLocks/>
              </p:cNvSpPr>
              <p:nvPr/>
            </p:nvSpPr>
            <p:spPr bwMode="auto">
              <a:xfrm>
                <a:off x="7668" y="602"/>
                <a:ext cx="444" cy="423"/>
              </a:xfrm>
              <a:custGeom>
                <a:avLst/>
                <a:gdLst/>
                <a:ahLst/>
                <a:cxnLst>
                  <a:cxn ang="0">
                    <a:pos x="222" y="0"/>
                  </a:cxn>
                  <a:cxn ang="0">
                    <a:pos x="170" y="162"/>
                  </a:cxn>
                  <a:cxn ang="0">
                    <a:pos x="275" y="162"/>
                  </a:cxn>
                  <a:cxn ang="0">
                    <a:pos x="222" y="0"/>
                  </a:cxn>
                </a:cxnLst>
                <a:rect l="0" t="0" r="r" b="b"/>
                <a:pathLst>
                  <a:path w="444" h="423">
                    <a:moveTo>
                      <a:pt x="222" y="0"/>
                    </a:moveTo>
                    <a:lnTo>
                      <a:pt x="170" y="162"/>
                    </a:lnTo>
                    <a:lnTo>
                      <a:pt x="275" y="162"/>
                    </a:lnTo>
                    <a:lnTo>
                      <a:pt x="222" y="0"/>
                    </a:lnTo>
                  </a:path>
                </a:pathLst>
              </a:custGeom>
              <a:solidFill>
                <a:srgbClr val="AD850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5" name="Group 2"/>
            <p:cNvGrpSpPr>
              <a:grpSpLocks/>
            </p:cNvGrpSpPr>
            <p:nvPr userDrawn="1"/>
          </p:nvGrpSpPr>
          <p:grpSpPr bwMode="auto">
            <a:xfrm>
              <a:off x="4800600" y="1052286"/>
              <a:ext cx="4114800" cy="92075"/>
              <a:chOff x="5254" y="776"/>
              <a:chExt cx="2100" cy="146"/>
            </a:xfrm>
          </p:grpSpPr>
          <p:sp>
            <p:nvSpPr>
              <p:cNvPr id="56" name="Freeform 3"/>
              <p:cNvSpPr>
                <a:spLocks/>
              </p:cNvSpPr>
              <p:nvPr/>
            </p:nvSpPr>
            <p:spPr bwMode="auto">
              <a:xfrm>
                <a:off x="5254" y="776"/>
                <a:ext cx="2100" cy="1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99" y="0"/>
                  </a:cxn>
                  <a:cxn ang="0">
                    <a:pos x="2099" y="146"/>
                  </a:cxn>
                  <a:cxn ang="0">
                    <a:pos x="0" y="146"/>
                  </a:cxn>
                  <a:cxn ang="0">
                    <a:pos x="0" y="0"/>
                  </a:cxn>
                </a:cxnLst>
                <a:rect l="0" t="0" r="r" b="b"/>
                <a:pathLst>
                  <a:path w="2100" h="146">
                    <a:moveTo>
                      <a:pt x="0" y="0"/>
                    </a:moveTo>
                    <a:lnTo>
                      <a:pt x="2099" y="0"/>
                    </a:lnTo>
                    <a:lnTo>
                      <a:pt x="2099" y="146"/>
                    </a:lnTo>
                    <a:lnTo>
                      <a:pt x="0" y="14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D850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1" name="TextBox 60"/>
          <p:cNvSpPr txBox="1"/>
          <p:nvPr userDrawn="1"/>
        </p:nvSpPr>
        <p:spPr>
          <a:xfrm>
            <a:off x="3418545" y="6351610"/>
            <a:ext cx="3229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600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https://integrity.gov (DRAFT)</a:t>
            </a:r>
            <a:endParaRPr lang="en-US" sz="1600" cap="small" dirty="0">
              <a:solidFill>
                <a:srgbClr val="00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7315200" y="223631"/>
            <a:ext cx="1601070" cy="538369"/>
            <a:chOff x="457126" y="10528"/>
            <a:chExt cx="1601070" cy="538571"/>
          </a:xfrm>
        </p:grpSpPr>
        <p:sp>
          <p:nvSpPr>
            <p:cNvPr id="33" name="TextBox 2"/>
            <p:cNvSpPr txBox="1"/>
            <p:nvPr/>
          </p:nvSpPr>
          <p:spPr>
            <a:xfrm>
              <a:off x="457126" y="29579"/>
              <a:ext cx="1462405" cy="388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b="1" dirty="0">
                  <a:solidFill>
                    <a:srgbClr val="000000"/>
                  </a:solidFill>
                  <a:latin typeface="Batang"/>
                  <a:ea typeface="Times New Roman"/>
                  <a:cs typeface="Times New Roman"/>
                </a:rPr>
                <a:t>INTEGRITY</a:t>
              </a:r>
              <a:endParaRPr lang="en-US" sz="1200" dirty="0">
                <a:solidFill>
                  <a:prstClr val="black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34" name="TextBox 3"/>
            <p:cNvSpPr txBox="1"/>
            <p:nvPr/>
          </p:nvSpPr>
          <p:spPr>
            <a:xfrm>
              <a:off x="461610" y="271604"/>
              <a:ext cx="1576705" cy="2774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200" spc="250" dirty="0">
                  <a:solidFill>
                    <a:srgbClr val="000000"/>
                  </a:solidFill>
                  <a:ea typeface="Times New Roman"/>
                  <a:cs typeface="Times New Roman"/>
                </a:rPr>
                <a:t>Play your part</a:t>
              </a:r>
              <a:r>
                <a:rPr lang="en-US" sz="1200" spc="400" dirty="0">
                  <a:solidFill>
                    <a:srgbClr val="000000"/>
                  </a:solidFill>
                  <a:ea typeface="Times New Roman"/>
                  <a:cs typeface="Times New Roman"/>
                </a:rPr>
                <a:t>.</a:t>
              </a:r>
              <a:endParaRPr lang="en-US" sz="1200" dirty="0">
                <a:solidFill>
                  <a:prstClr val="black"/>
                </a:solidFill>
                <a:latin typeface="Times New Roman"/>
                <a:ea typeface="Times New Roman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457200" y="334381"/>
              <a:ext cx="1447800" cy="0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5"/>
            <p:cNvSpPr txBox="1"/>
            <p:nvPr/>
          </p:nvSpPr>
          <p:spPr>
            <a:xfrm rot="16200000">
              <a:off x="1651479" y="47040"/>
              <a:ext cx="443230" cy="3702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>
                  <a:solidFill>
                    <a:srgbClr val="000000"/>
                  </a:solidFill>
                  <a:ea typeface="Times New Roman"/>
                  <a:cs typeface="Times New Roman"/>
                </a:rPr>
                <a:t>.</a:t>
              </a:r>
              <a:r>
                <a:rPr lang="en-US" sz="1100" dirty="0" err="1">
                  <a:solidFill>
                    <a:srgbClr val="000000"/>
                  </a:solidFill>
                  <a:ea typeface="Times New Roman"/>
                  <a:cs typeface="Times New Roman"/>
                </a:rPr>
                <a:t>gov</a:t>
              </a:r>
              <a:endParaRPr lang="en-US" sz="1200" dirty="0">
                <a:solidFill>
                  <a:prstClr val="black"/>
                </a:solidFill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7421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0896-D2F8-43DF-A474-89D9D497E3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DEF6D-3BD0-486A-ABE4-1F0DB2FC0A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748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D516F-69EC-4E56-BD10-0307514956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DEF6D-3BD0-486A-ABE4-1F0DB2FC0A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451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62" y="6248095"/>
            <a:ext cx="1157357" cy="86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33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62" y="6248095"/>
            <a:ext cx="1157357" cy="86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15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62" y="6248095"/>
            <a:ext cx="1157357" cy="86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662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62" y="6248095"/>
            <a:ext cx="1157357" cy="86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0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15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62" y="6248095"/>
            <a:ext cx="1157357" cy="86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2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62" y="6248095"/>
            <a:ext cx="1157357" cy="86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084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62" y="6248095"/>
            <a:ext cx="1157357" cy="86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43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2/26/2016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62" y="6248095"/>
            <a:ext cx="1157357" cy="86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86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2" r:id="rId8"/>
    <p:sldLayoutId id="2147483683" r:id="rId9"/>
    <p:sldLayoutId id="2147483684" r:id="rId10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ABFF006-20CE-42CC-9282-E86F36AB46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2/26/2016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3FDEF6D-3BD0-486A-ABE4-1F0DB2FC0A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404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22862" r="25767" b="12557"/>
          <a:stretch/>
        </p:blipFill>
        <p:spPr>
          <a:xfrm>
            <a:off x="-1174" y="-1353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863" y="642445"/>
            <a:ext cx="6680534" cy="50104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4248150"/>
            <a:ext cx="73818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/>
          </a:p>
        </p:txBody>
      </p:sp>
      <p:sp>
        <p:nvSpPr>
          <p:cNvPr id="10" name="TextBox 9"/>
          <p:cNvSpPr txBox="1"/>
          <p:nvPr/>
        </p:nvSpPr>
        <p:spPr>
          <a:xfrm>
            <a:off x="901148" y="4482856"/>
            <a:ext cx="738187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Integrity</a:t>
            </a:r>
            <a:r>
              <a:rPr lang="en-US" sz="2400" dirty="0"/>
              <a:t> Nominee </a:t>
            </a:r>
            <a:r>
              <a:rPr lang="en-US" sz="2400" dirty="0" smtClean="0"/>
              <a:t>Functionality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Keith Labedz</a:t>
            </a:r>
          </a:p>
          <a:p>
            <a:pPr algn="ctr"/>
            <a:r>
              <a:rPr lang="en-US" sz="1400" dirty="0"/>
              <a:t>U.S. Office of Government </a:t>
            </a:r>
            <a:r>
              <a:rPr lang="en-US" sz="1400" dirty="0" smtClean="0"/>
              <a:t>Ethics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639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1"/>
          <a:stretch/>
        </p:blipFill>
        <p:spPr bwMode="auto">
          <a:xfrm>
            <a:off x="509588" y="1590675"/>
            <a:ext cx="81248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48124" y="4267200"/>
            <a:ext cx="857251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8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10"/>
          <a:stretch/>
        </p:blipFill>
        <p:spPr bwMode="auto"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2899" y="1819275"/>
            <a:ext cx="6419851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2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5" b="1876"/>
          <a:stretch/>
        </p:blipFill>
        <p:spPr bwMode="auto">
          <a:xfrm>
            <a:off x="628650" y="-1"/>
            <a:ext cx="78867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6324" y="6553200"/>
            <a:ext cx="857251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5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2"/>
          <a:stretch/>
        </p:blipFill>
        <p:spPr bwMode="auto">
          <a:xfrm>
            <a:off x="676275" y="114300"/>
            <a:ext cx="7791450" cy="671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52774" y="4829175"/>
            <a:ext cx="2247901" cy="1066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63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 designee 1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" y="1943100"/>
            <a:ext cx="9171432" cy="346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3044476"/>
            <a:ext cx="1145932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4531" y="4187476"/>
            <a:ext cx="9906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5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 designee 2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3690"/>
            <a:ext cx="9205436" cy="276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247074" y="2093690"/>
            <a:ext cx="990600" cy="4780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 designee 3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90" y="1937386"/>
            <a:ext cx="9176290" cy="372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25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the draft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1101"/>
            <a:ext cx="9186005" cy="347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610599" y="2914650"/>
            <a:ext cx="575405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6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Pre-population?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2171707"/>
            <a:ext cx="9176290" cy="208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90674" y="3209925"/>
            <a:ext cx="1400176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203" y="4371982"/>
            <a:ext cx="4533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95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838324"/>
            <a:ext cx="9176290" cy="4493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91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Overview of the Nominee </a:t>
            </a:r>
            <a:r>
              <a:rPr lang="en-US" sz="2400" dirty="0" smtClean="0"/>
              <a:t>workflow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Assigning a Nominee Report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Completing the initial draft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Releasing the initial draft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OGE and agency review of </a:t>
            </a:r>
            <a:r>
              <a:rPr lang="en-US" sz="2400" dirty="0" smtClean="0"/>
              <a:t>the draft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Preclearance to certification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After </a:t>
            </a:r>
            <a:r>
              <a:rPr lang="en-US" sz="2400" dirty="0" smtClean="0"/>
              <a:t>certification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976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Wizards and grids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8" y="1845734"/>
            <a:ext cx="7930517" cy="4023360"/>
          </a:xfrm>
        </p:spPr>
        <p:txBody>
          <a:bodyPr>
            <a:normAutofit/>
          </a:bodyPr>
          <a:lstStyle/>
          <a:p>
            <a:r>
              <a:rPr lang="en-US" dirty="0"/>
              <a:t>Filers complete Nominee drafts in the same manner as a New Entrant report:</a:t>
            </a:r>
          </a:p>
          <a:p>
            <a:pPr lvl="1"/>
            <a:r>
              <a:rPr lang="en-US" dirty="0"/>
              <a:t>Prior Federal positions</a:t>
            </a:r>
          </a:p>
          <a:p>
            <a:pPr lvl="1"/>
            <a:r>
              <a:rPr lang="en-US" dirty="0"/>
              <a:t>Non-Federal positions</a:t>
            </a:r>
          </a:p>
          <a:p>
            <a:pPr lvl="1"/>
            <a:r>
              <a:rPr lang="en-US" dirty="0"/>
              <a:t>Wizard questions about assets/income related to those positions</a:t>
            </a:r>
          </a:p>
          <a:p>
            <a:pPr lvl="1"/>
            <a:r>
              <a:rPr lang="en-US" dirty="0"/>
              <a:t>Wizard questions about retirement plans/accounts</a:t>
            </a:r>
          </a:p>
          <a:p>
            <a:pPr lvl="1"/>
            <a:r>
              <a:rPr lang="en-US" dirty="0"/>
              <a:t>Data-entry tables for </a:t>
            </a:r>
            <a:r>
              <a:rPr lang="en-US" dirty="0" smtClean="0"/>
              <a:t>filer’s </a:t>
            </a:r>
            <a:r>
              <a:rPr lang="en-US" dirty="0"/>
              <a:t>employment-related assets/income, agreements/arrangements, and sources of compensation</a:t>
            </a:r>
          </a:p>
          <a:p>
            <a:pPr lvl="1"/>
            <a:r>
              <a:rPr lang="en-US" dirty="0"/>
              <a:t>Wizard questions about assets/income related to spouse’s employment</a:t>
            </a:r>
          </a:p>
          <a:p>
            <a:pPr lvl="1"/>
            <a:r>
              <a:rPr lang="en-US" dirty="0"/>
              <a:t>Wizard questions about spouse’s retirement plans/accounts</a:t>
            </a:r>
          </a:p>
          <a:p>
            <a:pPr lvl="1"/>
            <a:r>
              <a:rPr lang="en-US" dirty="0"/>
              <a:t>Remaining data-entry tables</a:t>
            </a:r>
          </a:p>
        </p:txBody>
      </p:sp>
    </p:spTree>
    <p:extLst>
      <p:ext uri="{BB962C8B-B14F-4D97-AF65-F5344CB8AC3E}">
        <p14:creationId xmlns:p14="http://schemas.microsoft.com/office/powerpoint/2010/main" val="89722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 draft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6" y="1957388"/>
            <a:ext cx="9096375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4819650"/>
            <a:ext cx="90868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667250" y="5838825"/>
            <a:ext cx="942975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43025" y="5381625"/>
            <a:ext cx="3914775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6" y="5330190"/>
            <a:ext cx="9086850" cy="508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16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Releasing the </a:t>
            </a:r>
            <a:br>
              <a:rPr lang="en-US" sz="6600" dirty="0" smtClean="0"/>
            </a:br>
            <a:r>
              <a:rPr lang="en-US" sz="6600" dirty="0" smtClean="0"/>
              <a:t>initial draft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06428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Release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8" y="1845734"/>
            <a:ext cx="7930517" cy="402336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PPO releases the draft to WHCO.</a:t>
            </a:r>
          </a:p>
          <a:p>
            <a:pPr lvl="1"/>
            <a:endParaRPr lang="en-US" sz="2200" dirty="0"/>
          </a:p>
          <a:p>
            <a:r>
              <a:rPr lang="en-US" sz="3200" dirty="0"/>
              <a:t>WHCO releases the draft to the agency and OGE at the same time.</a:t>
            </a:r>
          </a:p>
          <a:p>
            <a:endParaRPr lang="en-US" sz="2200" dirty="0"/>
          </a:p>
          <a:p>
            <a:r>
              <a:rPr lang="en-US" sz="3200" dirty="0"/>
              <a:t>Access rules:</a:t>
            </a:r>
          </a:p>
          <a:p>
            <a:pPr lvl="1"/>
            <a:r>
              <a:rPr lang="en-US" sz="2600" dirty="0"/>
              <a:t>Prior to PPO release: Only the filer and PPO can see the draft.  Only the filer can edit the draft.</a:t>
            </a:r>
          </a:p>
          <a:p>
            <a:pPr lvl="1"/>
            <a:r>
              <a:rPr lang="en-US" sz="2600" dirty="0"/>
              <a:t>Prior to WHCO release, only the filer, PPO, and WHCO can see the draft.  Only the filer can edit the draft.</a:t>
            </a:r>
          </a:p>
        </p:txBody>
      </p:sp>
    </p:spTree>
    <p:extLst>
      <p:ext uri="{BB962C8B-B14F-4D97-AF65-F5344CB8AC3E}">
        <p14:creationId xmlns:p14="http://schemas.microsoft.com/office/powerpoint/2010/main" val="72653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OGE and agency review of the draft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5052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Agency Nominee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8" y="1845734"/>
            <a:ext cx="8092442" cy="4497916"/>
          </a:xfrm>
        </p:spPr>
        <p:txBody>
          <a:bodyPr>
            <a:noAutofit/>
          </a:bodyPr>
          <a:lstStyle/>
          <a:p>
            <a:r>
              <a:rPr lang="en-US" sz="3000" dirty="0"/>
              <a:t>Each agency within </a:t>
            </a:r>
            <a:r>
              <a:rPr lang="en-US" sz="3000" i="1" dirty="0"/>
              <a:t>Integrity</a:t>
            </a:r>
            <a:r>
              <a:rPr lang="en-US" sz="3000" dirty="0"/>
              <a:t> has 1 Nominee Group</a:t>
            </a:r>
            <a:r>
              <a:rPr lang="en-US" sz="3000" dirty="0" smtClean="0"/>
              <a:t>.</a:t>
            </a:r>
          </a:p>
          <a:p>
            <a:endParaRPr lang="en-US" sz="1400" dirty="0"/>
          </a:p>
          <a:p>
            <a:r>
              <a:rPr lang="en-US" sz="3000" dirty="0"/>
              <a:t>Roles for drafts:</a:t>
            </a:r>
            <a:r>
              <a:rPr lang="en-US" dirty="0"/>
              <a:t>	</a:t>
            </a:r>
          </a:p>
          <a:p>
            <a:pPr lvl="1"/>
            <a:r>
              <a:rPr lang="en-US" sz="2400" dirty="0"/>
              <a:t>Router (Primary): Receives notice of </a:t>
            </a:r>
            <a:r>
              <a:rPr lang="en-US" sz="2400" dirty="0" smtClean="0"/>
              <a:t>a released draft</a:t>
            </a:r>
            <a:r>
              <a:rPr lang="en-US" sz="2400" dirty="0"/>
              <a:t>.</a:t>
            </a:r>
          </a:p>
          <a:p>
            <a:pPr lvl="1"/>
            <a:r>
              <a:rPr lang="en-US" sz="2400" dirty="0"/>
              <a:t>Router (Alternates): Can see </a:t>
            </a:r>
            <a:r>
              <a:rPr lang="en-US" sz="2400" dirty="0" smtClean="0"/>
              <a:t>a released draft</a:t>
            </a:r>
            <a:r>
              <a:rPr lang="en-US" sz="2400" dirty="0"/>
              <a:t>.</a:t>
            </a:r>
          </a:p>
          <a:p>
            <a:pPr lvl="1"/>
            <a:r>
              <a:rPr lang="en-US" sz="2400" dirty="0"/>
              <a:t>Reviewers: Can see </a:t>
            </a:r>
            <a:r>
              <a:rPr lang="en-US" sz="2400" dirty="0" smtClean="0"/>
              <a:t>a draft after it is </a:t>
            </a:r>
            <a:r>
              <a:rPr lang="en-US" sz="2400" dirty="0"/>
              <a:t>routed by a Router.</a:t>
            </a:r>
          </a:p>
          <a:p>
            <a:pPr lvl="1"/>
            <a:r>
              <a:rPr lang="en-US" sz="2400" dirty="0"/>
              <a:t>Records Manager: Can delete Nominee drafts/reports</a:t>
            </a:r>
            <a:r>
              <a:rPr lang="en-US" sz="2400" dirty="0" smtClean="0"/>
              <a:t>.</a:t>
            </a:r>
          </a:p>
          <a:p>
            <a:endParaRPr lang="en-US" sz="1400" dirty="0"/>
          </a:p>
          <a:p>
            <a:r>
              <a:rPr lang="en-US" sz="3000" dirty="0" smtClean="0"/>
              <a:t>Roles </a:t>
            </a:r>
            <a:r>
              <a:rPr lang="en-US" sz="3000" dirty="0"/>
              <a:t>for reports (after formal submission):</a:t>
            </a:r>
          </a:p>
          <a:p>
            <a:pPr lvl="1"/>
            <a:r>
              <a:rPr lang="en-US" sz="2600" dirty="0"/>
              <a:t>Depends on the agency’s PAS workflow.</a:t>
            </a:r>
          </a:p>
        </p:txBody>
      </p:sp>
    </p:spTree>
    <p:extLst>
      <p:ext uri="{BB962C8B-B14F-4D97-AF65-F5344CB8AC3E}">
        <p14:creationId xmlns:p14="http://schemas.microsoft.com/office/powerpoint/2010/main" val="352957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1"/>
            <a:ext cx="9127712" cy="4017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56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9" y="4"/>
            <a:ext cx="6784658" cy="681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96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442913"/>
            <a:ext cx="7829074" cy="552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73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Receipt by router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8" y="1845734"/>
            <a:ext cx="8092442" cy="4497916"/>
          </a:xfrm>
        </p:spPr>
        <p:txBody>
          <a:bodyPr>
            <a:noAutofit/>
          </a:bodyPr>
          <a:lstStyle/>
          <a:p>
            <a:r>
              <a:rPr lang="en-US" sz="3000" dirty="0"/>
              <a:t>Notice received by the Primary Router will follow the format of the agency’s “Report Pending Your Action” notice template.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dirty="0"/>
              <a:t>Draft is </a:t>
            </a:r>
            <a:r>
              <a:rPr lang="en-US" sz="3000" dirty="0" smtClean="0"/>
              <a:t>“Assigned To” the </a:t>
            </a:r>
            <a:r>
              <a:rPr lang="en-US" sz="3000" dirty="0"/>
              <a:t>Primary Router.</a:t>
            </a:r>
          </a:p>
          <a:p>
            <a:endParaRPr lang="en-US" sz="3000" dirty="0"/>
          </a:p>
          <a:p>
            <a:r>
              <a:rPr lang="en-US" sz="3000" dirty="0"/>
              <a:t>Alternate Routers must turn off </a:t>
            </a:r>
            <a:r>
              <a:rPr lang="en-US" sz="3000" dirty="0" smtClean="0"/>
              <a:t>the “Assigned To” </a:t>
            </a:r>
            <a:r>
              <a:rPr lang="en-US" sz="3000" dirty="0"/>
              <a:t>filter to find </a:t>
            </a:r>
            <a:r>
              <a:rPr lang="en-US" sz="3000" dirty="0" smtClean="0"/>
              <a:t>the draft </a:t>
            </a:r>
            <a:r>
              <a:rPr lang="en-US" sz="3000" dirty="0"/>
              <a:t>on the My Queue page.</a:t>
            </a:r>
          </a:p>
        </p:txBody>
      </p:sp>
    </p:spTree>
    <p:extLst>
      <p:ext uri="{BB962C8B-B14F-4D97-AF65-F5344CB8AC3E}">
        <p14:creationId xmlns:p14="http://schemas.microsoft.com/office/powerpoint/2010/main" val="35060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Nominee workflow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03008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6" y="1490663"/>
            <a:ext cx="9176290" cy="3084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12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0181"/>
            <a:ext cx="9171432" cy="3065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24249" y="2190749"/>
            <a:ext cx="2162176" cy="6420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43850" y="2311749"/>
            <a:ext cx="36195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03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 to reviewers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8" y="1845734"/>
            <a:ext cx="8092442" cy="4497916"/>
          </a:xfrm>
        </p:spPr>
        <p:txBody>
          <a:bodyPr>
            <a:noAutofit/>
          </a:bodyPr>
          <a:lstStyle/>
          <a:p>
            <a:r>
              <a:rPr lang="en-US" sz="3000" dirty="0"/>
              <a:t>Routers grant Reviewers access to a draft by selecting the “Route” button.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3000" dirty="0"/>
              <a:t>Routing </a:t>
            </a:r>
            <a:r>
              <a:rPr lang="en-US" sz="3000" u="sng" dirty="0"/>
              <a:t>does not change </a:t>
            </a:r>
            <a:r>
              <a:rPr lang="en-US" sz="3000" dirty="0"/>
              <a:t>the “Pending Action” </a:t>
            </a:r>
            <a:r>
              <a:rPr lang="en-US" sz="3000" dirty="0" smtClean="0"/>
              <a:t>or “Assigned To” status on </a:t>
            </a:r>
            <a:r>
              <a:rPr lang="en-US" sz="3000" dirty="0"/>
              <a:t>the “My Queue” page.</a:t>
            </a:r>
          </a:p>
        </p:txBody>
      </p:sp>
    </p:spTree>
    <p:extLst>
      <p:ext uri="{BB962C8B-B14F-4D97-AF65-F5344CB8AC3E}">
        <p14:creationId xmlns:p14="http://schemas.microsoft.com/office/powerpoint/2010/main" val="92025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3975"/>
            <a:ext cx="9210294" cy="310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820025" y="3629024"/>
            <a:ext cx="1390270" cy="4667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71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0579" cy="3380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3644900"/>
            <a:ext cx="5715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512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 a reviewer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8" y="1845734"/>
            <a:ext cx="8092442" cy="4497916"/>
          </a:xfrm>
        </p:spPr>
        <p:txBody>
          <a:bodyPr>
            <a:noAutofit/>
          </a:bodyPr>
          <a:lstStyle/>
          <a:p>
            <a:r>
              <a:rPr lang="en-US" sz="3000" dirty="0"/>
              <a:t>At present, there is no “Reassign” button for Nominee drafts</a:t>
            </a:r>
            <a:r>
              <a:rPr lang="en-US" sz="3000" dirty="0" smtClean="0"/>
              <a:t>.</a:t>
            </a:r>
          </a:p>
          <a:p>
            <a:endParaRPr lang="en-US" sz="1400" dirty="0"/>
          </a:p>
          <a:p>
            <a:r>
              <a:rPr lang="en-US" sz="3000" dirty="0"/>
              <a:t>To assign a draft:</a:t>
            </a:r>
          </a:p>
          <a:p>
            <a:pPr lvl="1"/>
            <a:r>
              <a:rPr lang="en-US" sz="2400" dirty="0"/>
              <a:t>Go to the </a:t>
            </a:r>
            <a:r>
              <a:rPr lang="en-US" sz="2400" dirty="0" smtClean="0"/>
              <a:t>General Information </a:t>
            </a:r>
            <a:r>
              <a:rPr lang="en-US" sz="2400" dirty="0"/>
              <a:t>page.</a:t>
            </a:r>
          </a:p>
          <a:p>
            <a:pPr lvl="1"/>
            <a:r>
              <a:rPr lang="en-US" sz="2400" dirty="0"/>
              <a:t>Enter the name in the “Agency Reviewer” field</a:t>
            </a:r>
            <a:r>
              <a:rPr lang="en-US" sz="2400" dirty="0" smtClean="0"/>
              <a:t>.</a:t>
            </a:r>
          </a:p>
          <a:p>
            <a:pPr lvl="1"/>
            <a:endParaRPr lang="en-US" sz="1400" dirty="0"/>
          </a:p>
          <a:p>
            <a:r>
              <a:rPr lang="en-US" sz="3000" dirty="0"/>
              <a:t>To check assignments on the </a:t>
            </a:r>
            <a:r>
              <a:rPr lang="en-US" sz="3000" dirty="0" smtClean="0"/>
              <a:t>My Queue </a:t>
            </a:r>
            <a:r>
              <a:rPr lang="en-US" sz="3000" dirty="0"/>
              <a:t>page:</a:t>
            </a:r>
          </a:p>
          <a:p>
            <a:pPr lvl="1"/>
            <a:r>
              <a:rPr lang="en-US" sz="2400" dirty="0"/>
              <a:t>Open the “Customize Display” option.</a:t>
            </a:r>
          </a:p>
          <a:p>
            <a:pPr lvl="1"/>
            <a:r>
              <a:rPr lang="en-US" sz="2400" dirty="0"/>
              <a:t>Select “Agency Reviewer.”</a:t>
            </a:r>
          </a:p>
        </p:txBody>
      </p:sp>
    </p:spTree>
    <p:extLst>
      <p:ext uri="{BB962C8B-B14F-4D97-AF65-F5344CB8AC3E}">
        <p14:creationId xmlns:p14="http://schemas.microsoft.com/office/powerpoint/2010/main" val="127741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63663"/>
            <a:ext cx="9074277" cy="368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491601" y="3133723"/>
            <a:ext cx="582677" cy="358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75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88850" cy="3696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616327"/>
            <a:ext cx="9114663" cy="3214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383401" y="2066923"/>
            <a:ext cx="2493899" cy="5746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59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6500"/>
            <a:ext cx="9186005" cy="330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55000" y="3799840"/>
            <a:ext cx="800100" cy="2336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35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2238"/>
            <a:ext cx="9171432" cy="3346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20361" y="3434081"/>
            <a:ext cx="1246949" cy="7721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70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03158" y="205154"/>
            <a:ext cx="1371600" cy="1752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</a:rPr>
              <a:t>PPO releases draft report to WHCO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8300" y="228600"/>
            <a:ext cx="1371600" cy="1752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</a:rPr>
              <a:t>PPO adds filer and assigns report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lowchart: Multidocument 7"/>
          <p:cNvSpPr/>
          <p:nvPr/>
        </p:nvSpPr>
        <p:spPr>
          <a:xfrm>
            <a:off x="5074558" y="2514600"/>
            <a:ext cx="1752600" cy="1905000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staff reviews report and works with filer</a:t>
            </a:r>
            <a:endParaRPr lang="en-US" i="1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69200" y="2514600"/>
            <a:ext cx="1371600" cy="1752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</a:rPr>
              <a:t>OGE/agency assigns draft to staff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81300" y="2590800"/>
            <a:ext cx="1371600" cy="1752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</a:rPr>
              <a:t>OGE preclears draft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lowchart: Multidocument 11"/>
          <p:cNvSpPr/>
          <p:nvPr/>
        </p:nvSpPr>
        <p:spPr>
          <a:xfrm>
            <a:off x="177800" y="4876800"/>
            <a:ext cx="1752600" cy="1905000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>
                <a:solidFill>
                  <a:prstClr val="white"/>
                </a:solidFill>
              </a:rPr>
              <a:t>f</a:t>
            </a:r>
            <a:r>
              <a:rPr lang="en-US" dirty="0" smtClean="0">
                <a:solidFill>
                  <a:prstClr val="white"/>
                </a:solidFill>
              </a:rPr>
              <a:t>iler formally files report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8300" y="2590800"/>
            <a:ext cx="1371600" cy="1752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</a:rPr>
              <a:t>OGE enters nomination date in </a:t>
            </a:r>
            <a:r>
              <a:rPr lang="en-US" i="1" dirty="0" smtClean="0">
                <a:solidFill>
                  <a:prstClr val="black"/>
                </a:solidFill>
              </a:rPr>
              <a:t>Integrity</a:t>
            </a:r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19400" y="4876800"/>
            <a:ext cx="1371600" cy="1752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</a:rPr>
              <a:t>agency certifies report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79358" y="4876800"/>
            <a:ext cx="1371600" cy="1752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</a:rPr>
              <a:t>OGE certifies report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Vertical Scroll 15"/>
          <p:cNvSpPr/>
          <p:nvPr/>
        </p:nvSpPr>
        <p:spPr>
          <a:xfrm>
            <a:off x="7518400" y="4876800"/>
            <a:ext cx="1473200" cy="1752600"/>
          </a:xfrm>
          <a:prstGeom prst="verticalScroll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OGE prints</a:t>
            </a:r>
          </a:p>
          <a:p>
            <a:pPr algn="ctr" defTabSz="914400"/>
            <a:r>
              <a:rPr lang="en-US" dirty="0">
                <a:solidFill>
                  <a:prstClr val="white"/>
                </a:solidFill>
              </a:rPr>
              <a:t>f</a:t>
            </a:r>
            <a:r>
              <a:rPr lang="en-US" dirty="0" smtClean="0">
                <a:solidFill>
                  <a:prstClr val="white"/>
                </a:solidFill>
              </a:rPr>
              <a:t>inal</a:t>
            </a:r>
          </a:p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report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2082799" y="914400"/>
            <a:ext cx="381000" cy="4572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5400000">
            <a:off x="8064500" y="2019300"/>
            <a:ext cx="381000" cy="4572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 rot="5400000">
            <a:off x="863600" y="4381500"/>
            <a:ext cx="381000" cy="4572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6934200" y="5524500"/>
            <a:ext cx="381000" cy="4572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4495800" y="5499100"/>
            <a:ext cx="381000" cy="457200"/>
          </a:xfrm>
          <a:prstGeom prst="rightArrow">
            <a:avLst>
              <a:gd name="adj1" fmla="val 50000"/>
              <a:gd name="adj2" fmla="val 5381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        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 rot="10800000">
            <a:off x="4495800" y="3162301"/>
            <a:ext cx="381000" cy="4572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                           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 rot="10800000">
            <a:off x="6934200" y="3162300"/>
            <a:ext cx="381000" cy="4572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6934200" y="914400"/>
            <a:ext cx="381000" cy="4572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4526642" y="952500"/>
            <a:ext cx="381000" cy="4572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2082798" y="5499100"/>
            <a:ext cx="381000" cy="4572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ight Arrow 29"/>
          <p:cNvSpPr/>
          <p:nvPr/>
        </p:nvSpPr>
        <p:spPr>
          <a:xfrm rot="10800000">
            <a:off x="2082798" y="3086100"/>
            <a:ext cx="381000" cy="4572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Flowchart: Multidocument 30"/>
          <p:cNvSpPr/>
          <p:nvPr/>
        </p:nvSpPr>
        <p:spPr>
          <a:xfrm>
            <a:off x="2590800" y="152400"/>
            <a:ext cx="1752600" cy="1905000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filer (or</a:t>
            </a:r>
          </a:p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designee)</a:t>
            </a:r>
          </a:p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fills out draft report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518400" y="228600"/>
            <a:ext cx="1371600" cy="1752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dirty="0" err="1" smtClean="0">
                <a:solidFill>
                  <a:prstClr val="black"/>
                </a:solidFill>
              </a:rPr>
              <a:t>WHCO</a:t>
            </a:r>
            <a:r>
              <a:rPr lang="en-US" dirty="0" smtClean="0">
                <a:solidFill>
                  <a:prstClr val="black"/>
                </a:solidFill>
              </a:rPr>
              <a:t> releases draft to OGE and agency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08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a draft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/>
              <a:t>Reviewers can view drafts in several ways:</a:t>
            </a:r>
          </a:p>
          <a:p>
            <a:pPr lvl="1"/>
            <a:r>
              <a:rPr lang="en-US" sz="2400" dirty="0"/>
              <a:t>One screen at a time</a:t>
            </a:r>
          </a:p>
          <a:p>
            <a:pPr lvl="1"/>
            <a:r>
              <a:rPr lang="en-US" sz="2400" dirty="0"/>
              <a:t>Report Data (Summary) page</a:t>
            </a:r>
          </a:p>
          <a:p>
            <a:pPr lvl="1"/>
            <a:r>
              <a:rPr lang="en-US" sz="2400" dirty="0"/>
              <a:t>Printable View page</a:t>
            </a:r>
          </a:p>
          <a:p>
            <a:pPr lvl="1"/>
            <a:endParaRPr lang="en-US" sz="2000" dirty="0"/>
          </a:p>
          <a:p>
            <a:r>
              <a:rPr lang="en-US" sz="3000" dirty="0"/>
              <a:t>To print a copy:</a:t>
            </a:r>
          </a:p>
          <a:p>
            <a:pPr lvl="1"/>
            <a:r>
              <a:rPr lang="en-US" sz="2400" dirty="0"/>
              <a:t>Go to Printable View.</a:t>
            </a:r>
          </a:p>
          <a:p>
            <a:pPr lvl="1"/>
            <a:r>
              <a:rPr lang="en-US" sz="2400" dirty="0"/>
              <a:t>Print directly from browser or select “Export to PDF” to obtain a PDF copy for later printing.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5341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" y="477856"/>
            <a:ext cx="9103424" cy="3308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38" y="3910013"/>
            <a:ext cx="313372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491600" y="606423"/>
            <a:ext cx="582677" cy="358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86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347668"/>
            <a:ext cx="9083993" cy="523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03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8" y="1845734"/>
            <a:ext cx="8092442" cy="4497916"/>
          </a:xfrm>
        </p:spPr>
        <p:txBody>
          <a:bodyPr>
            <a:noAutofit/>
          </a:bodyPr>
          <a:lstStyle/>
          <a:p>
            <a:r>
              <a:rPr lang="en-US" sz="2600" u="sng" dirty="0"/>
              <a:t>General Comments page</a:t>
            </a:r>
            <a:r>
              <a:rPr lang="en-US" sz="2600" dirty="0"/>
              <a:t>: Used to make or respond to comments not tied to specific entries.</a:t>
            </a:r>
          </a:p>
          <a:p>
            <a:endParaRPr lang="en-US" sz="1200" dirty="0"/>
          </a:p>
          <a:p>
            <a:r>
              <a:rPr lang="en-US" sz="2600" u="sng" dirty="0"/>
              <a:t>Line-entry comments</a:t>
            </a:r>
            <a:r>
              <a:rPr lang="en-US" sz="2600" dirty="0"/>
              <a:t>: Used to make or respond to comments tied to specific entries.</a:t>
            </a:r>
          </a:p>
          <a:p>
            <a:endParaRPr lang="en-US" sz="1200" dirty="0"/>
          </a:p>
          <a:p>
            <a:r>
              <a:rPr lang="en-US" sz="2600" u="sng" dirty="0"/>
              <a:t>Report Data </a:t>
            </a:r>
            <a:r>
              <a:rPr lang="en-US" sz="2600" u="sng" dirty="0" smtClean="0"/>
              <a:t>(Summary) </a:t>
            </a:r>
            <a:r>
              <a:rPr lang="en-US" sz="2600" u="sng" dirty="0"/>
              <a:t>page</a:t>
            </a:r>
            <a:r>
              <a:rPr lang="en-US" sz="2600" dirty="0"/>
              <a:t>: Displays all comments on the draft.</a:t>
            </a:r>
          </a:p>
          <a:p>
            <a:endParaRPr lang="en-US" sz="1200" dirty="0"/>
          </a:p>
          <a:p>
            <a:r>
              <a:rPr lang="en-US" sz="2600" dirty="0"/>
              <a:t>Notify filer or other reviewer of comments offline (e.g., call or email).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894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63" y="477838"/>
            <a:ext cx="9190863" cy="233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955" y="3122613"/>
            <a:ext cx="522922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51278" y="949323"/>
            <a:ext cx="1887222" cy="11842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66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8575"/>
            <a:ext cx="9083993" cy="335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9" y="4056859"/>
            <a:ext cx="9173242" cy="90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51278" y="2869405"/>
            <a:ext cx="2446022" cy="2547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74800" y="4165600"/>
            <a:ext cx="692150" cy="5298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51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2" y="4092575"/>
            <a:ext cx="59340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2700"/>
            <a:ext cx="9217533" cy="400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397000" y="2933700"/>
            <a:ext cx="3175254" cy="1081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84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3426" cy="291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64" y="3429006"/>
            <a:ext cx="9185148" cy="1491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97000" y="1701800"/>
            <a:ext cx="5956300" cy="1081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42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8" y="1845734"/>
            <a:ext cx="8092442" cy="4497916"/>
          </a:xfrm>
        </p:spPr>
        <p:txBody>
          <a:bodyPr>
            <a:noAutofit/>
          </a:bodyPr>
          <a:lstStyle/>
          <a:p>
            <a:r>
              <a:rPr lang="en-US" sz="3000" dirty="0"/>
              <a:t>Unlike the workflow for other report types, the filer, agency, and OGE can edit a draft Nominee report in parallel.</a:t>
            </a:r>
          </a:p>
          <a:p>
            <a:pPr lvl="1"/>
            <a:r>
              <a:rPr lang="en-US" sz="2400" dirty="0"/>
              <a:t>No need to “return” a draft in order to permit edits by the filer.  (Submit page is inactive.)</a:t>
            </a:r>
          </a:p>
          <a:p>
            <a:pPr lvl="1"/>
            <a:r>
              <a:rPr lang="en-US" sz="2400" dirty="0"/>
              <a:t>If two users are editing a draft, refresh the browser to see changes made by the other user.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2893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History feature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8" y="1845734"/>
            <a:ext cx="8092442" cy="4497916"/>
          </a:xfrm>
        </p:spPr>
        <p:txBody>
          <a:bodyPr>
            <a:noAutofit/>
          </a:bodyPr>
          <a:lstStyle/>
          <a:p>
            <a:r>
              <a:rPr lang="en-US" sz="3000" dirty="0"/>
              <a:t>Records workflow events and edits to entries between WHCO release and the filing of the formal report.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3000" dirty="0"/>
              <a:t>Use </a:t>
            </a:r>
            <a:r>
              <a:rPr lang="en-US" sz="3000" dirty="0" smtClean="0"/>
              <a:t>this feature </a:t>
            </a:r>
            <a:r>
              <a:rPr lang="en-US" sz="3000" dirty="0"/>
              <a:t>to check for changes since the last time you opened the draft.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540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Assigning a report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03250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79413"/>
            <a:ext cx="9224867" cy="215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921000"/>
            <a:ext cx="8763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" y="379412"/>
            <a:ext cx="4838701" cy="18049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05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1292"/>
            <a:ext cx="9221629" cy="176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3" y="3589324"/>
            <a:ext cx="8666226" cy="198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" y="2184400"/>
            <a:ext cx="4191000" cy="9946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92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8" y="1845734"/>
            <a:ext cx="8092442" cy="4497916"/>
          </a:xfrm>
        </p:spPr>
        <p:txBody>
          <a:bodyPr>
            <a:noAutofit/>
          </a:bodyPr>
          <a:lstStyle/>
          <a:p>
            <a:r>
              <a:rPr lang="en-US" sz="3000" u="sng" dirty="0"/>
              <a:t>Documents</a:t>
            </a:r>
            <a:r>
              <a:rPr lang="en-US" sz="3000" dirty="0"/>
              <a:t>: Can upload the ethics agreement and other materials.</a:t>
            </a:r>
          </a:p>
          <a:p>
            <a:endParaRPr lang="en-US" dirty="0"/>
          </a:p>
          <a:p>
            <a:r>
              <a:rPr lang="en-US" sz="3000" u="sng" dirty="0"/>
              <a:t>Memo</a:t>
            </a:r>
            <a:r>
              <a:rPr lang="en-US" sz="3000" dirty="0"/>
              <a:t>: Can save searchable reviewer notes.</a:t>
            </a:r>
          </a:p>
          <a:p>
            <a:endParaRPr lang="en-US" dirty="0"/>
          </a:p>
          <a:p>
            <a:r>
              <a:rPr lang="en-US" sz="3000" u="sng" dirty="0"/>
              <a:t>Compare</a:t>
            </a:r>
            <a:r>
              <a:rPr lang="en-US" sz="3000" dirty="0"/>
              <a:t>: Can see differences between </a:t>
            </a:r>
            <a:r>
              <a:rPr lang="en-US" sz="3000" dirty="0" smtClean="0"/>
              <a:t>the Nominee </a:t>
            </a:r>
            <a:r>
              <a:rPr lang="en-US" sz="3000" dirty="0"/>
              <a:t>draft and </a:t>
            </a:r>
            <a:r>
              <a:rPr lang="en-US" sz="3000" dirty="0" smtClean="0"/>
              <a:t>a prior </a:t>
            </a:r>
            <a:r>
              <a:rPr lang="en-US" sz="3000" dirty="0"/>
              <a:t>report (if pre-population </a:t>
            </a:r>
            <a:r>
              <a:rPr lang="en-US" sz="3000" dirty="0" smtClean="0"/>
              <a:t>was used</a:t>
            </a:r>
            <a:r>
              <a:rPr lang="en-US" sz="3000" dirty="0"/>
              <a:t>).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2324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Ready for preclearance?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8" y="1845734"/>
            <a:ext cx="8092442" cy="4497916"/>
          </a:xfrm>
        </p:spPr>
        <p:txBody>
          <a:bodyPr>
            <a:noAutofit/>
          </a:bodyPr>
          <a:lstStyle/>
          <a:p>
            <a:r>
              <a:rPr lang="en-US" sz="3000" dirty="0"/>
              <a:t>OGE Nominee Reviewer forwards </a:t>
            </a:r>
            <a:r>
              <a:rPr lang="en-US" sz="3000" dirty="0" smtClean="0"/>
              <a:t>the draft </a:t>
            </a:r>
            <a:r>
              <a:rPr lang="en-US" sz="3000" dirty="0"/>
              <a:t>to </a:t>
            </a:r>
            <a:r>
              <a:rPr lang="en-US" sz="3000" dirty="0" smtClean="0"/>
              <a:t>the OGE </a:t>
            </a:r>
            <a:r>
              <a:rPr lang="en-US" sz="3000" dirty="0"/>
              <a:t>Program Manager for preclearance.</a:t>
            </a:r>
          </a:p>
          <a:p>
            <a:endParaRPr lang="en-US" dirty="0"/>
          </a:p>
          <a:p>
            <a:r>
              <a:rPr lang="en-US" sz="3000" dirty="0"/>
              <a:t>No agency workflow action is needed.</a:t>
            </a:r>
          </a:p>
          <a:p>
            <a:pPr lvl="1"/>
            <a:r>
              <a:rPr lang="en-US" sz="2400" dirty="0"/>
              <a:t>If you wish to tell OGE that </a:t>
            </a:r>
            <a:r>
              <a:rPr lang="en-US" sz="2400" dirty="0" smtClean="0"/>
              <a:t>the draft </a:t>
            </a:r>
            <a:r>
              <a:rPr lang="en-US" sz="2400" dirty="0"/>
              <a:t>is ready from your perspective, call or email </a:t>
            </a:r>
            <a:r>
              <a:rPr lang="en-US" sz="2400" dirty="0" smtClean="0"/>
              <a:t>the reviewer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568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Preclearance to certification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5623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nomination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8" y="1845734"/>
            <a:ext cx="8092442" cy="4497916"/>
          </a:xfrm>
        </p:spPr>
        <p:txBody>
          <a:bodyPr>
            <a:noAutofit/>
          </a:bodyPr>
          <a:lstStyle/>
          <a:p>
            <a:r>
              <a:rPr lang="en-US" sz="3000" dirty="0"/>
              <a:t>Filer can edit </a:t>
            </a:r>
            <a:r>
              <a:rPr lang="en-US" sz="3000" dirty="0" smtClean="0"/>
              <a:t>a precleared </a:t>
            </a:r>
            <a:r>
              <a:rPr lang="en-US" sz="3000" dirty="0"/>
              <a:t>draft if necessary.</a:t>
            </a:r>
          </a:p>
          <a:p>
            <a:pPr lvl="1"/>
            <a:r>
              <a:rPr lang="en-US" sz="2400" dirty="0"/>
              <a:t>Changes are recorded in Change History.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3000" dirty="0"/>
              <a:t>Filer cannot officially file a report until OGE enters the nomination date on </a:t>
            </a:r>
            <a:r>
              <a:rPr lang="en-US" sz="3000" dirty="0" smtClean="0"/>
              <a:t>the General </a:t>
            </a:r>
            <a:r>
              <a:rPr lang="en-US" sz="3000" smtClean="0"/>
              <a:t>Information </a:t>
            </a:r>
            <a:r>
              <a:rPr lang="en-US" sz="3000" smtClean="0"/>
              <a:t>page.</a:t>
            </a:r>
            <a:endParaRPr lang="en-US" sz="3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632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1775"/>
            <a:ext cx="9083993" cy="319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164012"/>
            <a:ext cx="9105233" cy="695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60501" y="3022600"/>
            <a:ext cx="4191000" cy="4682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45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submission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8" y="1845734"/>
            <a:ext cx="8092442" cy="4497916"/>
          </a:xfrm>
        </p:spPr>
        <p:txBody>
          <a:bodyPr>
            <a:noAutofit/>
          </a:bodyPr>
          <a:lstStyle/>
          <a:p>
            <a:r>
              <a:rPr lang="en-US" sz="3000" dirty="0"/>
              <a:t>OGE will </a:t>
            </a:r>
            <a:r>
              <a:rPr lang="en-US" sz="3000" dirty="0" smtClean="0"/>
              <a:t>inform the </a:t>
            </a:r>
            <a:r>
              <a:rPr lang="en-US" sz="3000" dirty="0"/>
              <a:t>agency that the nomination date has been entered.</a:t>
            </a:r>
          </a:p>
          <a:p>
            <a:endParaRPr lang="en-US" dirty="0"/>
          </a:p>
          <a:p>
            <a:r>
              <a:rPr lang="en-US" sz="3000" dirty="0"/>
              <a:t>Filer opens the draft, goes to the “Submit” page, checks the certification statement, and clicks the “Submit” button.</a:t>
            </a:r>
          </a:p>
          <a:p>
            <a:endParaRPr lang="en-US" dirty="0"/>
          </a:p>
          <a:p>
            <a:r>
              <a:rPr lang="en-US" sz="3000" dirty="0"/>
              <a:t>Status changes from “Draft” to “Report.”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003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Signature 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8" y="1845734"/>
            <a:ext cx="8092442" cy="4497916"/>
          </a:xfrm>
        </p:spPr>
        <p:txBody>
          <a:bodyPr>
            <a:noAutofit/>
          </a:bodyPr>
          <a:lstStyle/>
          <a:p>
            <a:r>
              <a:rPr lang="en-US" sz="3000" dirty="0"/>
              <a:t>Filer’s submission of the official report is recorded in the Audit Trail.</a:t>
            </a:r>
          </a:p>
          <a:p>
            <a:endParaRPr lang="en-US" sz="1400" dirty="0"/>
          </a:p>
          <a:p>
            <a:r>
              <a:rPr lang="en-US" sz="3000" dirty="0"/>
              <a:t>Printed OGE Form 278e displays the original signature date from the draft because that date reflects the reporting period used.</a:t>
            </a:r>
          </a:p>
          <a:p>
            <a:endParaRPr lang="en-US" sz="1400" dirty="0"/>
          </a:p>
          <a:p>
            <a:r>
              <a:rPr lang="en-US" sz="3000" dirty="0"/>
              <a:t>If the reporting period needs to be updated, OGE will use </a:t>
            </a:r>
            <a:r>
              <a:rPr lang="en-US" sz="3000" dirty="0" smtClean="0"/>
              <a:t>the (pending)“update</a:t>
            </a:r>
            <a:r>
              <a:rPr lang="en-US" sz="3000" dirty="0"/>
              <a:t>” </a:t>
            </a:r>
            <a:r>
              <a:rPr lang="en-US" sz="3000" dirty="0" smtClean="0"/>
              <a:t>feature, </a:t>
            </a:r>
            <a:r>
              <a:rPr lang="en-US" sz="3000" dirty="0"/>
              <a:t>which changes the displayed signature date.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480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8" y="1836209"/>
            <a:ext cx="8092442" cy="4497916"/>
          </a:xfrm>
        </p:spPr>
        <p:txBody>
          <a:bodyPr>
            <a:noAutofit/>
          </a:bodyPr>
          <a:lstStyle/>
          <a:p>
            <a:r>
              <a:rPr lang="en-US" sz="2400" dirty="0"/>
              <a:t>Notice will be sent to the Primary for the first role in the PAS report workflow (e.g., the Screener).</a:t>
            </a:r>
          </a:p>
          <a:p>
            <a:endParaRPr lang="en-US" sz="1000" dirty="0"/>
          </a:p>
          <a:p>
            <a:r>
              <a:rPr lang="en-US" sz="2400" dirty="0"/>
              <a:t>Report will go through the standard PAS workflow for the agency, using the role holders specified </a:t>
            </a:r>
            <a:r>
              <a:rPr lang="en-US" sz="2400" dirty="0" smtClean="0"/>
              <a:t>for </a:t>
            </a:r>
            <a:r>
              <a:rPr lang="en-US" sz="2400" dirty="0"/>
              <a:t>the Nominee Group.</a:t>
            </a:r>
          </a:p>
          <a:p>
            <a:endParaRPr lang="en-US" sz="1000" dirty="0"/>
          </a:p>
          <a:p>
            <a:r>
              <a:rPr lang="en-US" sz="2400" dirty="0"/>
              <a:t>Once the agency certifies, the report goes to OGE for certification.</a:t>
            </a:r>
          </a:p>
          <a:p>
            <a:endParaRPr lang="en-US" sz="1000" dirty="0"/>
          </a:p>
          <a:p>
            <a:r>
              <a:rPr lang="en-US" sz="2400" dirty="0"/>
              <a:t>Audit Trail records any edits to the report between formal submission and </a:t>
            </a:r>
            <a:r>
              <a:rPr lang="en-US" sz="2400" dirty="0" smtClean="0"/>
              <a:t>certification.</a:t>
            </a:r>
            <a:endParaRPr lang="en-US" sz="24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628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8028941" cy="4023360"/>
          </a:xfrm>
        </p:spPr>
        <p:txBody>
          <a:bodyPr>
            <a:normAutofit/>
          </a:bodyPr>
          <a:lstStyle/>
          <a:p>
            <a:r>
              <a:rPr lang="en-US" sz="3000" dirty="0"/>
              <a:t>PPO </a:t>
            </a:r>
            <a:r>
              <a:rPr lang="en-US" sz="3000" dirty="0" smtClean="0"/>
              <a:t>adds the Nominee </a:t>
            </a:r>
            <a:r>
              <a:rPr lang="en-US" sz="3000" dirty="0"/>
              <a:t>as </a:t>
            </a:r>
            <a:r>
              <a:rPr lang="en-US" sz="3000" dirty="0" smtClean="0"/>
              <a:t>a filer </a:t>
            </a:r>
            <a:r>
              <a:rPr lang="en-US" sz="3000" dirty="0"/>
              <a:t>to </a:t>
            </a:r>
            <a:r>
              <a:rPr lang="en-US" sz="3000" dirty="0" smtClean="0"/>
              <a:t>the PPO </a:t>
            </a:r>
            <a:r>
              <a:rPr lang="en-US" sz="3000" dirty="0"/>
              <a:t>Group.</a:t>
            </a:r>
          </a:p>
          <a:p>
            <a:pPr lvl="1"/>
            <a:r>
              <a:rPr lang="en-US" sz="2400" dirty="0"/>
              <a:t>If </a:t>
            </a:r>
            <a:r>
              <a:rPr lang="en-US" sz="2400" dirty="0" smtClean="0"/>
              <a:t>the filer </a:t>
            </a:r>
            <a:r>
              <a:rPr lang="en-US" sz="2400" dirty="0"/>
              <a:t>is </a:t>
            </a:r>
            <a:r>
              <a:rPr lang="en-US" sz="2400" dirty="0" smtClean="0"/>
              <a:t>an existing </a:t>
            </a:r>
            <a:r>
              <a:rPr lang="en-US" sz="2400" i="1" dirty="0"/>
              <a:t>Integrity</a:t>
            </a:r>
            <a:r>
              <a:rPr lang="en-US" sz="2400" dirty="0"/>
              <a:t> user, </a:t>
            </a:r>
            <a:r>
              <a:rPr lang="en-US" sz="2400" dirty="0" smtClean="0"/>
              <a:t>the Nominee </a:t>
            </a:r>
            <a:r>
              <a:rPr lang="en-US" sz="2400" dirty="0"/>
              <a:t>is added using the filer’s existing MAX ID.</a:t>
            </a:r>
          </a:p>
          <a:p>
            <a:pPr lvl="1"/>
            <a:r>
              <a:rPr lang="en-US" sz="2400" dirty="0"/>
              <a:t>If </a:t>
            </a:r>
            <a:r>
              <a:rPr lang="en-US" sz="2400" dirty="0" smtClean="0"/>
              <a:t>the filer </a:t>
            </a:r>
            <a:r>
              <a:rPr lang="en-US" sz="2400" dirty="0"/>
              <a:t>is not an existing </a:t>
            </a:r>
            <a:r>
              <a:rPr lang="en-US" sz="2400" i="1" dirty="0"/>
              <a:t>Integrity</a:t>
            </a:r>
            <a:r>
              <a:rPr lang="en-US" sz="2400" dirty="0"/>
              <a:t> user, </a:t>
            </a:r>
            <a:r>
              <a:rPr lang="en-US" sz="2400" dirty="0" smtClean="0"/>
              <a:t>the Nominee </a:t>
            </a:r>
            <a:r>
              <a:rPr lang="en-US" sz="2400" dirty="0"/>
              <a:t>is added using a cloaked ID</a:t>
            </a:r>
            <a:r>
              <a:rPr lang="en-US" sz="2400" dirty="0" smtClean="0"/>
              <a:t>.</a:t>
            </a:r>
          </a:p>
          <a:p>
            <a:pPr lvl="1"/>
            <a:endParaRPr lang="en-US" sz="2000" dirty="0"/>
          </a:p>
          <a:p>
            <a:r>
              <a:rPr lang="en-US" sz="3000" dirty="0"/>
              <a:t>PPO then makes </a:t>
            </a:r>
            <a:r>
              <a:rPr lang="en-US" sz="3000" dirty="0" smtClean="0"/>
              <a:t>the assignment </a:t>
            </a:r>
            <a:r>
              <a:rPr lang="en-US" sz="3000" dirty="0"/>
              <a:t>through the Manage Assigned Reports page.</a:t>
            </a:r>
          </a:p>
          <a:p>
            <a:pPr lvl="1"/>
            <a:r>
              <a:rPr lang="en-US" sz="2400" dirty="0"/>
              <a:t>Only the filer and PPO can see </a:t>
            </a:r>
            <a:r>
              <a:rPr lang="en-US" sz="2400" dirty="0" smtClean="0"/>
              <a:t>the draft report at this point.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50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After certification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43362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certification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8" y="1845734"/>
            <a:ext cx="8092442" cy="4497916"/>
          </a:xfrm>
        </p:spPr>
        <p:txBody>
          <a:bodyPr>
            <a:noAutofit/>
          </a:bodyPr>
          <a:lstStyle/>
          <a:p>
            <a:r>
              <a:rPr lang="en-US" sz="3000" dirty="0"/>
              <a:t>Report data entry tables </a:t>
            </a:r>
            <a:r>
              <a:rPr lang="en-US" sz="3000" dirty="0" smtClean="0"/>
              <a:t>are removed</a:t>
            </a:r>
            <a:r>
              <a:rPr lang="en-US" sz="3000" dirty="0"/>
              <a:t>.  </a:t>
            </a:r>
          </a:p>
          <a:p>
            <a:endParaRPr lang="en-US" dirty="0"/>
          </a:p>
          <a:p>
            <a:r>
              <a:rPr lang="en-US" sz="3000" dirty="0"/>
              <a:t>User can view </a:t>
            </a:r>
            <a:r>
              <a:rPr lang="en-US" sz="3000" dirty="0" smtClean="0"/>
              <a:t>the report </a:t>
            </a:r>
            <a:r>
              <a:rPr lang="en-US" sz="3000" dirty="0"/>
              <a:t>through Report Data </a:t>
            </a:r>
            <a:r>
              <a:rPr lang="en-US" sz="3000" dirty="0" smtClean="0"/>
              <a:t>(Summary) </a:t>
            </a:r>
            <a:r>
              <a:rPr lang="en-US" sz="3000" dirty="0"/>
              <a:t>or Printable View only.</a:t>
            </a:r>
          </a:p>
          <a:p>
            <a:endParaRPr lang="en-US" dirty="0"/>
          </a:p>
          <a:p>
            <a:r>
              <a:rPr lang="en-US" sz="3000" dirty="0"/>
              <a:t>Comments </a:t>
            </a:r>
            <a:r>
              <a:rPr lang="en-US" sz="3000" dirty="0" smtClean="0"/>
              <a:t>are removed</a:t>
            </a:r>
            <a:r>
              <a:rPr lang="en-US" sz="3000" dirty="0"/>
              <a:t>.</a:t>
            </a:r>
          </a:p>
          <a:p>
            <a:endParaRPr lang="en-US" dirty="0"/>
          </a:p>
          <a:p>
            <a:r>
              <a:rPr lang="en-US" sz="3000" dirty="0"/>
              <a:t>Change History </a:t>
            </a:r>
            <a:r>
              <a:rPr lang="en-US" sz="3000" dirty="0" smtClean="0"/>
              <a:t>is cleared </a:t>
            </a:r>
            <a:r>
              <a:rPr lang="en-US" sz="3000" dirty="0"/>
              <a:t>of data edit events.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81500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Once confirmed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8" y="1845734"/>
            <a:ext cx="8092442" cy="4497916"/>
          </a:xfrm>
        </p:spPr>
        <p:txBody>
          <a:bodyPr>
            <a:noAutofit/>
          </a:bodyPr>
          <a:lstStyle/>
          <a:p>
            <a:r>
              <a:rPr lang="en-US" sz="3000" dirty="0"/>
              <a:t>OGE enters the confirmation date, which prevents report from being purged/deleted until the end of the 6-year retention period</a:t>
            </a:r>
            <a:r>
              <a:rPr lang="en-US" sz="3000" dirty="0" smtClean="0"/>
              <a:t>.</a:t>
            </a:r>
          </a:p>
          <a:p>
            <a:endParaRPr lang="en-US" sz="1400" dirty="0"/>
          </a:p>
          <a:p>
            <a:r>
              <a:rPr lang="en-US" sz="3000" dirty="0"/>
              <a:t>Agency:</a:t>
            </a:r>
          </a:p>
          <a:p>
            <a:pPr lvl="1"/>
            <a:r>
              <a:rPr lang="en-US" sz="2400" dirty="0"/>
              <a:t>Shares </a:t>
            </a:r>
            <a:r>
              <a:rPr lang="en-US" sz="2400" dirty="0" smtClean="0"/>
              <a:t>the Nominee </a:t>
            </a:r>
            <a:r>
              <a:rPr lang="en-US" sz="2400" dirty="0"/>
              <a:t>report with </a:t>
            </a:r>
            <a:r>
              <a:rPr lang="en-US" sz="2400" dirty="0" smtClean="0"/>
              <a:t>the filer’s </a:t>
            </a:r>
            <a:r>
              <a:rPr lang="en-US" sz="2400" dirty="0"/>
              <a:t>“home” Group.</a:t>
            </a:r>
          </a:p>
          <a:p>
            <a:pPr lvl="1"/>
            <a:r>
              <a:rPr lang="en-US" sz="2400" dirty="0"/>
              <a:t>(if applicable) Adds </a:t>
            </a:r>
            <a:r>
              <a:rPr lang="en-US" sz="2400" dirty="0" smtClean="0"/>
              <a:t>the filer </a:t>
            </a:r>
            <a:r>
              <a:rPr lang="en-US" sz="2400" dirty="0"/>
              <a:t>to </a:t>
            </a:r>
            <a:r>
              <a:rPr lang="en-US" sz="2400" i="1" dirty="0"/>
              <a:t>Integrity</a:t>
            </a:r>
            <a:r>
              <a:rPr lang="en-US" sz="2400" dirty="0"/>
              <a:t> with a </a:t>
            </a:r>
            <a:r>
              <a:rPr lang="en-US" sz="2400" dirty="0" smtClean="0"/>
              <a:t>new </a:t>
            </a:r>
            <a:r>
              <a:rPr lang="en-US" sz="2400" dirty="0"/>
              <a:t>agency email address.</a:t>
            </a:r>
          </a:p>
          <a:p>
            <a:pPr lvl="1"/>
            <a:r>
              <a:rPr lang="en-US" sz="2400" dirty="0"/>
              <a:t>(if applicable) Requests that the </a:t>
            </a:r>
            <a:r>
              <a:rPr lang="en-US" sz="2400" i="1" dirty="0"/>
              <a:t>Integrity</a:t>
            </a:r>
            <a:r>
              <a:rPr lang="en-US" sz="2400" dirty="0"/>
              <a:t> Helpdesk merge the filer’s prior account with the account for </a:t>
            </a:r>
            <a:r>
              <a:rPr lang="en-US" sz="2400" dirty="0" smtClean="0"/>
              <a:t>the new </a:t>
            </a:r>
            <a:r>
              <a:rPr lang="en-US" sz="2400" dirty="0"/>
              <a:t>agency email address.</a:t>
            </a:r>
          </a:p>
        </p:txBody>
      </p:sp>
    </p:spTree>
    <p:extLst>
      <p:ext uri="{BB962C8B-B14F-4D97-AF65-F5344CB8AC3E}">
        <p14:creationId xmlns:p14="http://schemas.microsoft.com/office/powerpoint/2010/main" val="282263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6518"/>
            <a:ext cx="9093708" cy="3696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22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" y="49219"/>
            <a:ext cx="9083993" cy="300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547099" y="2298701"/>
            <a:ext cx="511175" cy="368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3429000"/>
            <a:ext cx="806767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86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not confirmed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8" y="1845734"/>
            <a:ext cx="8092442" cy="4497916"/>
          </a:xfrm>
        </p:spPr>
        <p:txBody>
          <a:bodyPr>
            <a:noAutofit/>
          </a:bodyPr>
          <a:lstStyle/>
          <a:p>
            <a:r>
              <a:rPr lang="en-US" sz="3200" dirty="0"/>
              <a:t>OGE will remove the report 1 year after the filer is no longer under consideration by the Senate.</a:t>
            </a:r>
          </a:p>
        </p:txBody>
      </p:sp>
    </p:spTree>
    <p:extLst>
      <p:ext uri="{BB962C8B-B14F-4D97-AF65-F5344CB8AC3E}">
        <p14:creationId xmlns:p14="http://schemas.microsoft.com/office/powerpoint/2010/main" val="63367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8" y="1845734"/>
            <a:ext cx="8092442" cy="449791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One Nominee Group per </a:t>
            </a:r>
            <a:r>
              <a:rPr lang="en-US" i="1" dirty="0"/>
              <a:t>Integrity</a:t>
            </a:r>
            <a:r>
              <a:rPr lang="en-US" dirty="0"/>
              <a:t> agency</a:t>
            </a:r>
          </a:p>
          <a:p>
            <a:pPr lvl="2"/>
            <a:r>
              <a:rPr lang="en-US" dirty="0"/>
              <a:t>Draft: Router, Reviewer, and Records Manager</a:t>
            </a:r>
          </a:p>
          <a:p>
            <a:pPr lvl="2"/>
            <a:r>
              <a:rPr lang="en-US" dirty="0"/>
              <a:t>Report: Reviewer roles for PAS reports at your agency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Filer ID: Existing ID if in </a:t>
            </a:r>
            <a:r>
              <a:rPr lang="en-US" i="1" dirty="0"/>
              <a:t>Integrity</a:t>
            </a:r>
            <a:r>
              <a:rPr lang="en-US" dirty="0"/>
              <a:t>; otherwise, cloaked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Access to </a:t>
            </a:r>
            <a:r>
              <a:rPr lang="en-US" dirty="0" smtClean="0"/>
              <a:t>the draft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No OGE or agency access before WHCO release</a:t>
            </a:r>
          </a:p>
          <a:p>
            <a:pPr lvl="2"/>
            <a:r>
              <a:rPr lang="en-US" dirty="0"/>
              <a:t>Parallel </a:t>
            </a:r>
            <a:r>
              <a:rPr lang="en-US" dirty="0" smtClean="0"/>
              <a:t>access for filer</a:t>
            </a:r>
            <a:r>
              <a:rPr lang="en-US" dirty="0"/>
              <a:t>, agency, and OGE after WHCO release</a:t>
            </a:r>
          </a:p>
          <a:p>
            <a:pPr lvl="2"/>
            <a:r>
              <a:rPr lang="en-US" dirty="0"/>
              <a:t>Change History log shows who </a:t>
            </a:r>
            <a:r>
              <a:rPr lang="en-US"/>
              <a:t>changed </a:t>
            </a:r>
            <a:r>
              <a:rPr lang="en-US" smtClean="0"/>
              <a:t>the draft 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“Signature date” is the draft submission date, unless </a:t>
            </a:r>
            <a:r>
              <a:rPr lang="en-US" dirty="0" smtClean="0"/>
              <a:t>the draft is subject </a:t>
            </a:r>
            <a:r>
              <a:rPr lang="en-US" dirty="0"/>
              <a:t>to </a:t>
            </a:r>
            <a:r>
              <a:rPr lang="en-US" dirty="0" smtClean="0"/>
              <a:t>the update </a:t>
            </a:r>
            <a:r>
              <a:rPr lang="en-US" dirty="0"/>
              <a:t>process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After </a:t>
            </a:r>
            <a:r>
              <a:rPr lang="en-US" dirty="0" smtClean="0"/>
              <a:t>OGE certification</a:t>
            </a:r>
            <a:r>
              <a:rPr lang="en-US" dirty="0"/>
              <a:t>: No changes to </a:t>
            </a:r>
            <a:r>
              <a:rPr lang="en-US" dirty="0" smtClean="0"/>
              <a:t>the report</a:t>
            </a:r>
            <a:r>
              <a:rPr lang="en-US" dirty="0"/>
              <a:t>; Clear draft history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After confirmation: Add </a:t>
            </a:r>
            <a:r>
              <a:rPr lang="en-US" dirty="0" smtClean="0"/>
              <a:t>the filer </a:t>
            </a:r>
            <a:r>
              <a:rPr lang="en-US" dirty="0"/>
              <a:t>to </a:t>
            </a:r>
            <a:r>
              <a:rPr lang="en-US" dirty="0" smtClean="0"/>
              <a:t>a Group</a:t>
            </a:r>
            <a:r>
              <a:rPr lang="en-US" dirty="0"/>
              <a:t>, share </a:t>
            </a:r>
            <a:r>
              <a:rPr lang="en-US" dirty="0" smtClean="0"/>
              <a:t>the report</a:t>
            </a:r>
            <a:r>
              <a:rPr lang="en-US" dirty="0"/>
              <a:t>, and, if necessary, merge accounts</a:t>
            </a:r>
          </a:p>
        </p:txBody>
      </p:sp>
    </p:spTree>
    <p:extLst>
      <p:ext uri="{BB962C8B-B14F-4D97-AF65-F5344CB8AC3E}">
        <p14:creationId xmlns:p14="http://schemas.microsoft.com/office/powerpoint/2010/main" val="115954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8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Completing the </a:t>
            </a:r>
            <a:br>
              <a:rPr lang="en-US" sz="6600" dirty="0" smtClean="0"/>
            </a:br>
            <a:r>
              <a:rPr lang="en-US" sz="6600" dirty="0" smtClean="0"/>
              <a:t>initial draft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15324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/>
              <a:t>Existing </a:t>
            </a:r>
            <a:r>
              <a:rPr lang="en-US" sz="3200" i="1" dirty="0"/>
              <a:t>Integrity</a:t>
            </a:r>
            <a:r>
              <a:rPr lang="en-US" sz="3200" dirty="0"/>
              <a:t> user:</a:t>
            </a:r>
          </a:p>
          <a:p>
            <a:pPr lvl="1"/>
            <a:r>
              <a:rPr lang="en-US" sz="2600" dirty="0"/>
              <a:t>Filer logs in using </a:t>
            </a:r>
            <a:r>
              <a:rPr lang="en-US" sz="2600" dirty="0" smtClean="0"/>
              <a:t>his/her existing </a:t>
            </a:r>
            <a:r>
              <a:rPr lang="en-US" sz="2600" dirty="0"/>
              <a:t>MAX ID and password. </a:t>
            </a:r>
          </a:p>
          <a:p>
            <a:endParaRPr lang="en-US" sz="2200" dirty="0" smtClean="0"/>
          </a:p>
          <a:p>
            <a:r>
              <a:rPr lang="en-US" sz="3200" dirty="0" smtClean="0"/>
              <a:t>Cloaked </a:t>
            </a:r>
            <a:r>
              <a:rPr lang="en-US" sz="3200" dirty="0"/>
              <a:t>ID:</a:t>
            </a:r>
          </a:p>
          <a:p>
            <a:pPr lvl="1"/>
            <a:r>
              <a:rPr lang="en-US" sz="2600" dirty="0"/>
              <a:t>Filer will receive an email notice with the cloaked ID.</a:t>
            </a:r>
          </a:p>
          <a:p>
            <a:pPr lvl="1"/>
            <a:r>
              <a:rPr lang="en-US" sz="2600" dirty="0"/>
              <a:t>To set a password for this ID, filer should:</a:t>
            </a:r>
          </a:p>
          <a:p>
            <a:pPr lvl="2"/>
            <a:r>
              <a:rPr lang="en-US" sz="2200" dirty="0"/>
              <a:t>Click the link in this email notice from </a:t>
            </a:r>
            <a:r>
              <a:rPr lang="en-US" sz="2200" i="1" dirty="0"/>
              <a:t>Integrity</a:t>
            </a:r>
            <a:r>
              <a:rPr lang="en-US" sz="2200" dirty="0"/>
              <a:t>.</a:t>
            </a:r>
          </a:p>
          <a:p>
            <a:pPr lvl="2"/>
            <a:r>
              <a:rPr lang="en-US" sz="2200" dirty="0"/>
              <a:t>On the MAX.gov password page, click the request reset button.</a:t>
            </a:r>
          </a:p>
          <a:p>
            <a:pPr lvl="2"/>
            <a:r>
              <a:rPr lang="en-US" sz="2200" dirty="0"/>
              <a:t>Wait for an email from MAX.gov.</a:t>
            </a:r>
          </a:p>
          <a:p>
            <a:pPr lvl="2"/>
            <a:r>
              <a:rPr lang="en-US" sz="2200" dirty="0"/>
              <a:t>Click the link in this email notice from MAX.gov.</a:t>
            </a:r>
          </a:p>
          <a:p>
            <a:pPr lvl="2"/>
            <a:r>
              <a:rPr lang="en-US" sz="2200" dirty="0"/>
              <a:t>On the password page, enter a password</a:t>
            </a:r>
            <a:r>
              <a:rPr lang="en-US" sz="2200" dirty="0" smtClean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2339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00"/>
          <a:stretch/>
        </p:blipFill>
        <p:spPr bwMode="auto">
          <a:xfrm>
            <a:off x="1" y="728663"/>
            <a:ext cx="91440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399" y="2743200"/>
            <a:ext cx="3981451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429000"/>
            <a:ext cx="7110412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88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280</TotalTime>
  <Words>1449</Words>
  <Application>Microsoft Office PowerPoint</Application>
  <PresentationFormat>On-screen Show (4:3)</PresentationFormat>
  <Paragraphs>226</Paragraphs>
  <Slides>67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69" baseType="lpstr">
      <vt:lpstr>Retrospect</vt:lpstr>
      <vt:lpstr>2_Office Theme</vt:lpstr>
      <vt:lpstr>PowerPoint Presentation</vt:lpstr>
      <vt:lpstr>Agenda</vt:lpstr>
      <vt:lpstr>Nominee workflow</vt:lpstr>
      <vt:lpstr>PowerPoint Presentation</vt:lpstr>
      <vt:lpstr>Assigning a report</vt:lpstr>
      <vt:lpstr>Assignment steps</vt:lpstr>
      <vt:lpstr>Completing the  initial draft</vt:lpstr>
      <vt:lpstr>Login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Adding a designee 1</vt:lpstr>
      <vt:lpstr>Adding a designee 2</vt:lpstr>
      <vt:lpstr>Adding a designee 3</vt:lpstr>
      <vt:lpstr>Opening the draft</vt:lpstr>
      <vt:lpstr>Pre-population?</vt:lpstr>
      <vt:lpstr>Getting started</vt:lpstr>
      <vt:lpstr>Wizards and grids</vt:lpstr>
      <vt:lpstr>Submit draft</vt:lpstr>
      <vt:lpstr>Releasing the  initial draft</vt:lpstr>
      <vt:lpstr>Release steps</vt:lpstr>
      <vt:lpstr>OGE and agency review of the draft</vt:lpstr>
      <vt:lpstr>Agency Nominee Group</vt:lpstr>
      <vt:lpstr>PowerPoint Presentation</vt:lpstr>
      <vt:lpstr>PowerPoint Presentation</vt:lpstr>
      <vt:lpstr>PowerPoint Presentation</vt:lpstr>
      <vt:lpstr>Receipt by router</vt:lpstr>
      <vt:lpstr>PowerPoint Presentation</vt:lpstr>
      <vt:lpstr>PowerPoint Presentation</vt:lpstr>
      <vt:lpstr>Route to reviewers</vt:lpstr>
      <vt:lpstr>PowerPoint Presentation</vt:lpstr>
      <vt:lpstr>PowerPoint Presentation</vt:lpstr>
      <vt:lpstr>Assign a reviewer</vt:lpstr>
      <vt:lpstr>PowerPoint Presentation</vt:lpstr>
      <vt:lpstr>PowerPoint Presentation</vt:lpstr>
      <vt:lpstr>PowerPoint Presentation</vt:lpstr>
      <vt:lpstr>PowerPoint Presentation</vt:lpstr>
      <vt:lpstr>View a draft</vt:lpstr>
      <vt:lpstr>PowerPoint Presentation</vt:lpstr>
      <vt:lpstr>PowerPoint Presentation</vt:lpstr>
      <vt:lpstr>Comments</vt:lpstr>
      <vt:lpstr>PowerPoint Presentation</vt:lpstr>
      <vt:lpstr>PowerPoint Presentation</vt:lpstr>
      <vt:lpstr>PowerPoint Presentation</vt:lpstr>
      <vt:lpstr>PowerPoint Presentation</vt:lpstr>
      <vt:lpstr>Editing</vt:lpstr>
      <vt:lpstr>Change History feature</vt:lpstr>
      <vt:lpstr>PowerPoint Presentation</vt:lpstr>
      <vt:lpstr>PowerPoint Presentation</vt:lpstr>
      <vt:lpstr>Other features</vt:lpstr>
      <vt:lpstr>Ready for preclearance?</vt:lpstr>
      <vt:lpstr>Preclearance to certification</vt:lpstr>
      <vt:lpstr>Before nomination</vt:lpstr>
      <vt:lpstr>PowerPoint Presentation</vt:lpstr>
      <vt:lpstr>Final submission</vt:lpstr>
      <vt:lpstr>Signature dates</vt:lpstr>
      <vt:lpstr>Final review</vt:lpstr>
      <vt:lpstr>After certification</vt:lpstr>
      <vt:lpstr>Effects of certification</vt:lpstr>
      <vt:lpstr>Once confirmed</vt:lpstr>
      <vt:lpstr>PowerPoint Presentation</vt:lpstr>
      <vt:lpstr>PowerPoint Presentation</vt:lpstr>
      <vt:lpstr>If not confirmed</vt:lpstr>
      <vt:lpstr>Quick 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Fenix</dc:creator>
  <cp:lastModifiedBy>KL</cp:lastModifiedBy>
  <cp:revision>24</cp:revision>
  <dcterms:created xsi:type="dcterms:W3CDTF">2016-02-01T15:07:14Z</dcterms:created>
  <dcterms:modified xsi:type="dcterms:W3CDTF">2016-02-26T16:21:56Z</dcterms:modified>
</cp:coreProperties>
</file>